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4" r:id="rId2"/>
    <p:sldId id="282" r:id="rId3"/>
    <p:sldId id="302" r:id="rId4"/>
    <p:sldId id="317" r:id="rId5"/>
    <p:sldId id="319" r:id="rId6"/>
    <p:sldId id="305" r:id="rId7"/>
    <p:sldId id="306" r:id="rId8"/>
    <p:sldId id="258" r:id="rId9"/>
    <p:sldId id="301" r:id="rId10"/>
    <p:sldId id="311" r:id="rId11"/>
    <p:sldId id="260" r:id="rId12"/>
    <p:sldId id="273" r:id="rId13"/>
    <p:sldId id="274" r:id="rId14"/>
    <p:sldId id="275" r:id="rId15"/>
    <p:sldId id="329" r:id="rId16"/>
    <p:sldId id="332" r:id="rId17"/>
    <p:sldId id="331" r:id="rId18"/>
    <p:sldId id="327" r:id="rId19"/>
    <p:sldId id="261" r:id="rId20"/>
    <p:sldId id="265" r:id="rId21"/>
    <p:sldId id="312" r:id="rId22"/>
    <p:sldId id="266" r:id="rId23"/>
    <p:sldId id="267" r:id="rId24"/>
    <p:sldId id="268" r:id="rId25"/>
    <p:sldId id="270" r:id="rId26"/>
    <p:sldId id="272" r:id="rId27"/>
    <p:sldId id="278" r:id="rId28"/>
    <p:sldId id="269" r:id="rId29"/>
    <p:sldId id="271" r:id="rId30"/>
    <p:sldId id="279" r:id="rId31"/>
    <p:sldId id="280" r:id="rId32"/>
    <p:sldId id="281" r:id="rId33"/>
    <p:sldId id="286" r:id="rId34"/>
    <p:sldId id="313" r:id="rId35"/>
    <p:sldId id="285" r:id="rId36"/>
    <p:sldId id="290" r:id="rId37"/>
    <p:sldId id="287" r:id="rId38"/>
    <p:sldId id="289" r:id="rId39"/>
    <p:sldId id="291" r:id="rId40"/>
    <p:sldId id="292" r:id="rId41"/>
    <p:sldId id="293" r:id="rId42"/>
    <p:sldId id="294" r:id="rId43"/>
    <p:sldId id="297" r:id="rId44"/>
    <p:sldId id="298" r:id="rId45"/>
    <p:sldId id="299" r:id="rId46"/>
    <p:sldId id="300" r:id="rId47"/>
    <p:sldId id="309" r:id="rId48"/>
    <p:sldId id="310" r:id="rId49"/>
    <p:sldId id="328" r:id="rId50"/>
    <p:sldId id="324" r:id="rId51"/>
    <p:sldId id="325" r:id="rId52"/>
    <p:sldId id="326" r:id="rId5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06CC"/>
    <a:srgbClr val="5BF70B"/>
    <a:srgbClr val="25F866"/>
    <a:srgbClr val="E2F1BC"/>
    <a:srgbClr val="EDE91C"/>
    <a:srgbClr val="DDE87C"/>
    <a:srgbClr val="CAF3D4"/>
    <a:srgbClr val="25F91B"/>
    <a:srgbClr val="DF41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576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EA1C5-7AA8-B048-BEA1-F2AB680D02C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DC38-27FA-894B-804C-46EAD4ADC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250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B535-8E28-2A44-B0F2-A9A23F9A37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5BE5-237B-8D49-95F7-AAEADBB3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29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D5BE5-237B-8D49-95F7-AAEADBB361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83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/>
            <a:fld id="{F36A475F-9135-844D-A45C-EB2107EA5AF6}" type="slidenum">
              <a:rPr lang="ru-RU" sz="1200">
                <a:solidFill>
                  <a:srgbClr val="000000"/>
                </a:solidFill>
                <a:latin typeface="Calibri" charset="0"/>
              </a:rPr>
              <a:pPr eaLnBrk="1" hangingPunct="1"/>
              <a:t>49</a:t>
            </a:fld>
            <a:endParaRPr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kumimoji="0" lang="ru-RU">
              <a:latin typeface="Calibri" charset="0"/>
              <a:cs typeface="Calibri" charset="0"/>
            </a:endParaRPr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7D6DB5-82BF-2E4B-A7F8-7632A0D7AD40}" type="slidenum">
              <a:rPr lang="ru-RU" sz="1200">
                <a:solidFill>
                  <a:srgbClr val="FFFFFF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ru-RU" sz="12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/>
            <a:fld id="{3337111D-0A63-1D4C-B22C-51E9D42B2BD6}" type="slidenum">
              <a:rPr lang="ru-RU" sz="1200">
                <a:solidFill>
                  <a:srgbClr val="000000"/>
                </a:solidFill>
                <a:latin typeface="Calibri" charset="0"/>
              </a:rPr>
              <a:pPr eaLnBrk="1" hangingPunct="1"/>
              <a:t>50</a:t>
            </a:fld>
            <a:endParaRPr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kumimoji="0" lang="ru-RU">
              <a:latin typeface="Calibri" charset="0"/>
              <a:cs typeface="Calibri" charset="0"/>
            </a:endParaRPr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5B6F19-EE6B-B545-B456-C0B2A7A0D9CD}" type="slidenum">
              <a:rPr lang="ru-RU" sz="1200">
                <a:solidFill>
                  <a:srgbClr val="FFFFFF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ru-RU" sz="12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/>
            <a:fld id="{D5B94D1E-D678-0747-A4F0-B743D1CADBF4}" type="slidenum">
              <a:rPr lang="ru-RU" sz="1200">
                <a:solidFill>
                  <a:srgbClr val="000000"/>
                </a:solidFill>
              </a:rPr>
              <a:pPr eaLnBrk="1" hangingPunct="1"/>
              <a:t>25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C7AAB0-8FD4-D849-805B-69F426AF70F7}" type="slidenum">
              <a:rPr lang="ru-RU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/>
            <a:fld id="{0739E0EC-8221-4144-AF52-35B78D120710}" type="slidenum">
              <a:rPr lang="ru-RU" sz="1200">
                <a:solidFill>
                  <a:srgbClr val="000000"/>
                </a:solidFill>
              </a:rPr>
              <a:pPr eaLnBrk="1" hangingPunct="1"/>
              <a:t>26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A57DC2-656F-4546-BD77-6AAD6350F429}" type="slidenum">
              <a:rPr lang="ru-RU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8133-00DF-FA41-94A7-41DB9F1F9750}" type="slidenum">
              <a:rPr lang="ru-RU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82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fld id="{FEFF8997-6027-D242-A36F-D99B754F7456}" type="slidenum">
              <a:rPr kumimoji="0" lang="ru-RU" sz="1200">
                <a:solidFill>
                  <a:srgbClr val="000000"/>
                </a:solidFill>
                <a:latin typeface="Calibri" charset="0"/>
              </a:rPr>
              <a:pPr/>
              <a:t>30</a:t>
            </a:fld>
            <a:endParaRPr kumimoji="0"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r">
              <a:buClrTx/>
              <a:buFontTx/>
              <a:buNone/>
            </a:pPr>
            <a:fld id="{4CC8AD66-246D-7540-8269-0F7F0D1B1018}" type="slidenum">
              <a:rPr kumimoji="0" lang="ru-RU" sz="1200">
                <a:solidFill>
                  <a:srgbClr val="FFFFFF"/>
                </a:solidFill>
                <a:latin typeface="Calibri" charset="0"/>
              </a:rPr>
              <a:pPr algn="r">
                <a:buClrTx/>
                <a:buFontTx/>
                <a:buNone/>
              </a:pPr>
              <a:t>30</a:t>
            </a:fld>
            <a:endParaRPr kumimoji="0" lang="ru-RU" sz="12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fld id="{FEFF8997-6027-D242-A36F-D99B754F7456}" type="slidenum">
              <a:rPr kumimoji="0" lang="ru-RU" sz="1200">
                <a:solidFill>
                  <a:srgbClr val="000000"/>
                </a:solidFill>
                <a:latin typeface="Calibri" charset="0"/>
              </a:rPr>
              <a:pPr/>
              <a:t>31</a:t>
            </a:fld>
            <a:endParaRPr kumimoji="0"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r">
              <a:buClrTx/>
              <a:buFontTx/>
              <a:buNone/>
            </a:pPr>
            <a:fld id="{4CC8AD66-246D-7540-8269-0F7F0D1B1018}" type="slidenum">
              <a:rPr kumimoji="0" lang="ru-RU" sz="1200">
                <a:solidFill>
                  <a:srgbClr val="FFFFFF"/>
                </a:solidFill>
                <a:latin typeface="Calibri" charset="0"/>
              </a:rPr>
              <a:pPr algn="r">
                <a:buClrTx/>
                <a:buFontTx/>
                <a:buNone/>
              </a:pPr>
              <a:t>31</a:t>
            </a:fld>
            <a:endParaRPr kumimoji="0" lang="ru-RU" sz="12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fld id="{FEFF8997-6027-D242-A36F-D99B754F7456}" type="slidenum">
              <a:rPr kumimoji="0" lang="ru-RU" sz="1200">
                <a:solidFill>
                  <a:srgbClr val="000000"/>
                </a:solidFill>
                <a:latin typeface="Calibri" charset="0"/>
              </a:rPr>
              <a:pPr/>
              <a:t>32</a:t>
            </a:fld>
            <a:endParaRPr kumimoji="0"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r">
              <a:buClrTx/>
              <a:buFontTx/>
              <a:buNone/>
            </a:pPr>
            <a:fld id="{4CC8AD66-246D-7540-8269-0F7F0D1B1018}" type="slidenum">
              <a:rPr kumimoji="0" lang="ru-RU" sz="1200">
                <a:solidFill>
                  <a:srgbClr val="FFFFFF"/>
                </a:solidFill>
                <a:latin typeface="Calibri" charset="0"/>
              </a:rPr>
              <a:pPr algn="r">
                <a:buClrTx/>
                <a:buFontTx/>
                <a:buNone/>
              </a:pPr>
              <a:t>32</a:t>
            </a:fld>
            <a:endParaRPr kumimoji="0" lang="ru-RU" sz="12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fld id="{F88C23C0-1A96-AA4B-B310-971B89447340}" type="slidenum">
              <a:rPr kumimoji="0" lang="ru-RU" sz="1200">
                <a:solidFill>
                  <a:srgbClr val="000000"/>
                </a:solidFill>
                <a:latin typeface="Calibri" charset="0"/>
              </a:rPr>
              <a:pPr/>
              <a:t>33</a:t>
            </a:fld>
            <a:endParaRPr kumimoji="0"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fld id="{C877D53C-8B51-CB4A-941A-9535E286F59B}" type="slidenum">
              <a:rPr kumimoji="0" lang="ru-RU" sz="1200">
                <a:solidFill>
                  <a:srgbClr val="000000"/>
                </a:solidFill>
                <a:latin typeface="Calibri" charset="0"/>
              </a:rPr>
              <a:pPr/>
              <a:t>34</a:t>
            </a:fld>
            <a:endParaRPr kumimoji="0"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F5A6-451B-CF4C-9A68-583BE6539481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27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0B4-64A6-DF43-A2B7-12B9EB8B8865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9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B1DC-AB63-0846-AA1D-0FE0E71C8EAD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39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0838-8C52-7E4E-A636-01C3BE91FD68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D514-0515-4C47-AF93-AECC468F35A8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68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638-7D19-5042-B705-9A4E81C8C7CC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27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1B18-CC22-3F49-9770-7CFDD4EA968F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7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C4C6-4F03-ED4F-ACFB-EF465BDA4260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51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0631-1B72-4841-8FC1-EB5C43F6A729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0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07F2-E1A1-CD46-B565-51A78F013538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92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E53-AB01-D342-B3E3-E5666FD176E5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44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F70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1080-4F53-E443-AAA8-BBE86B7AC860}" type="datetime1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9396-55A6-9846-B227-ADFF2F75F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7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image" Target="../media/image8.png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time_continue=135&amp;v=oQdtkAbTMRQ" TargetMode="External"/><Relationship Id="rId4" Type="http://schemas.openxmlformats.org/officeDocument/2006/relationships/hyperlink" Target="https://www.youtube.com/watch?time_continue=232&amp;v=0GWwFWUId-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cireprints.lu.l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rp.org/journal/PaperInformation.aspx?paperID=85202" TargetMode="External"/><Relationship Id="rId3" Type="http://schemas.openxmlformats.org/officeDocument/2006/relationships/hyperlink" Target="http://www.wavegenetic.ru/Petr_Gariaev.pdf" TargetMode="External"/><Relationship Id="rId7" Type="http://schemas.openxmlformats.org/officeDocument/2006/relationships/hyperlink" Target="http://www.scirp.org/journal/ojgen" TargetMode="External"/><Relationship Id="rId2" Type="http://schemas.openxmlformats.org/officeDocument/2006/relationships/hyperlink" Target="http://www.russkiyimperatorskiydom.ru/files/ERM%205.pdf)279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.scirp.org/pdf/OJGen_2014072316251575.pdf" TargetMode="External"/><Relationship Id="rId5" Type="http://schemas.openxmlformats.org/officeDocument/2006/relationships/hyperlink" Target="https://www.scirp.org/journal/PaperInformation.aspx?paperID=57601" TargetMode="External"/><Relationship Id="rId4" Type="http://schemas.openxmlformats.org/officeDocument/2006/relationships/hyperlink" Target="http://www.e-reading.club/bookreader.php/1028079/Garyaev_-__Volnovoy_geneticheskiy_kod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jnlrmi_i(3).htm" TargetMode="External"/><Relationship Id="rId2" Type="http://schemas.openxmlformats.org/officeDocument/2006/relationships/hyperlink" Target="http://www.emergentmind.org/JNLRMI_I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vegenetics.jino-net.ru/zip/Diabet.zip" TargetMode="External"/><Relationship Id="rId5" Type="http://schemas.openxmlformats.org/officeDocument/2006/relationships/hyperlink" Target="http://www.wavegenetics.jino-net.ru/zip/New_tec-7-2007.zip" TargetMode="External"/><Relationship Id="rId4" Type="http://schemas.openxmlformats.org/officeDocument/2006/relationships/hyperlink" Target="http://www.wavegenetic.ru/index.php?option=com_content&amp;task=view&amp;id=38&amp;Itemid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onzeptual.ru/media/downloadable/product/p/e/Petr_Gariaev_lingvistiko-volnovoy_genom.pdf" TargetMode="External"/><Relationship Id="rId2" Type="http://schemas.openxmlformats.org/officeDocument/2006/relationships/hyperlink" Target="http://fastpic.ru/view/28/2012/0211/71de4385a0420897d08852911f113aef.jpg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almanac.ru/uploads/shared/old/archive/year2011/number_18/endocrinology/2411/kokaya.pdf" TargetMode="External"/><Relationship Id="rId2" Type="http://schemas.openxmlformats.org/officeDocument/2006/relationships/hyperlink" Target="https://search.rsl.ru/ru/record/010050900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ib.rsl.ru/viewer/01005013322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molbiol.ru/forums/index.php?act=Attach&amp;id=65824&amp;type=posthttps://docviewer.yandex.ua/view/0/?*=4c4YeKBz3296MypJNG7aOEI7Eed7InVybCI6Imh0dHA6Ly93d3cudHJpbml0YXMucnUvcnVzL2RvYy8wMDE2LzAwMWMvMDAxNjE0NDIucGRmIiwidGl0bGUiOiIwMDE2MTQ0Mi5wZGYiLCJ1aWQiOiIwIiwieXUiOiIzOTQ5MzQyMTUxNDUyODY2MTMxIiwibm9pZnJhbWUiOnRydWUsInRzIjoxNTExMjY2ODIxOTA1fQ==&amp;page=1&amp;lang=r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vegenetic.ru/30-byulleten-eksp-biol-i-med-2-s155-158-2007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jirehclinic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youtu.be/zChNv4lvJJ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jirehclini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hyperlink" Target="http://www.jirehclini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hyperlink" Target="http://www.jirehclini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therovingambassador.com/blog/category-1/do-stem-cell-therapies-produce-rejuvenation-longevity-magazine-may-june-2016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-251587" y="2130426"/>
            <a:ext cx="9395587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F410D"/>
                </a:solidFill>
              </a:rPr>
              <a:t>НБИКС</a:t>
            </a:r>
            <a:r>
              <a:rPr lang="en-US" sz="4000" b="1" dirty="0" smtClean="0">
                <a:solidFill>
                  <a:srgbClr val="DF410D"/>
                </a:solidFill>
              </a:rPr>
              <a:t>*</a:t>
            </a:r>
            <a:r>
              <a:rPr lang="ru-RU" sz="4000" b="1" dirty="0" smtClean="0">
                <a:solidFill>
                  <a:srgbClr val="DF410D"/>
                </a:solidFill>
              </a:rPr>
              <a:t>  </a:t>
            </a:r>
            <a:br>
              <a:rPr lang="ru-RU" sz="4000" b="1" dirty="0" smtClean="0">
                <a:solidFill>
                  <a:srgbClr val="DF410D"/>
                </a:solidFill>
              </a:rPr>
            </a:br>
            <a:r>
              <a:rPr lang="ru-RU" sz="4000" b="1" dirty="0" smtClean="0">
                <a:solidFill>
                  <a:srgbClr val="DF410D"/>
                </a:solidFill>
              </a:rPr>
              <a:t>и технологии квантовой генетики.</a:t>
            </a:r>
            <a:endParaRPr lang="ru-RU" sz="4000" b="1" dirty="0">
              <a:solidFill>
                <a:srgbClr val="DF410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88979"/>
            <a:ext cx="6400800" cy="11341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Природоподобные технологии в регенеративной медицине.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143" y="6019398"/>
            <a:ext cx="504814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>
                <a:solidFill>
                  <a:srgbClr val="0000FF"/>
                </a:solidFill>
              </a:rPr>
              <a:t>Гаряев П.П. +7-985-4340425,</a:t>
            </a:r>
            <a:r>
              <a:rPr lang="en-US" sz="1400" b="1">
                <a:solidFill>
                  <a:srgbClr val="0000FF"/>
                </a:solidFill>
              </a:rPr>
              <a:t> gariaev@mail.ru</a:t>
            </a:r>
            <a:r>
              <a:rPr lang="ru-RU" sz="1400" b="1">
                <a:solidFill>
                  <a:srgbClr val="0000FF"/>
                </a:solidFill>
              </a:rPr>
              <a:t> </a:t>
            </a:r>
          </a:p>
          <a:p>
            <a:endParaRPr lang="en-US" sz="1400" b="1">
              <a:solidFill>
                <a:srgbClr val="0000FF"/>
              </a:solidFill>
            </a:endParaRPr>
          </a:p>
          <a:p>
            <a:r>
              <a:rPr lang="en-US" sz="1100" b="1">
                <a:solidFill>
                  <a:srgbClr val="0000FF"/>
                </a:solidFill>
              </a:rPr>
              <a:t>*</a:t>
            </a:r>
            <a:r>
              <a:rPr lang="ru-RU" sz="1100" b="1">
                <a:solidFill>
                  <a:srgbClr val="0000FF"/>
                </a:solidFill>
              </a:rPr>
              <a:t>НБИКС – нано-,био-,информационные, когнитивные, социальные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420619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96333" y="243243"/>
            <a:ext cx="8579556" cy="105437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Основные направления ЛВГ в регенеративной медицине (на основе прецедентов). </a:t>
            </a:r>
          </a:p>
        </p:txBody>
      </p:sp>
      <p:sp>
        <p:nvSpPr>
          <p:cNvPr id="5" name="Овал 4"/>
          <p:cNvSpPr/>
          <p:nvPr/>
        </p:nvSpPr>
        <p:spPr>
          <a:xfrm>
            <a:off x="199903" y="2945442"/>
            <a:ext cx="3551182" cy="311593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Природоподобная технология на основе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идей  </a:t>
            </a:r>
            <a:r>
              <a:rPr lang="ru-RU" sz="2000" b="1" dirty="0">
                <a:solidFill>
                  <a:srgbClr val="0000FF"/>
                </a:solidFill>
              </a:rPr>
              <a:t>ЛВГ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86064" y="4056492"/>
            <a:ext cx="4489825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Регенеративная медицина на основе </a:t>
            </a:r>
            <a:r>
              <a:rPr lang="ru-RU" b="1" dirty="0" smtClean="0">
                <a:solidFill>
                  <a:srgbClr val="0000FF"/>
                </a:solidFill>
              </a:rPr>
              <a:t>квантового управления стволовыми клетками.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86065" y="2945442"/>
            <a:ext cx="44898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Регенеративная медицина на основе </a:t>
            </a:r>
            <a:r>
              <a:rPr lang="ru-RU" b="1" dirty="0" smtClean="0">
                <a:solidFill>
                  <a:srgbClr val="0000FF"/>
                </a:solidFill>
              </a:rPr>
              <a:t>программируемого  волнового </a:t>
            </a:r>
            <a:r>
              <a:rPr lang="ru-RU" b="1" dirty="0">
                <a:solidFill>
                  <a:srgbClr val="0000FF"/>
                </a:solidFill>
              </a:rPr>
              <a:t>воздействия.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6064" y="5122473"/>
            <a:ext cx="448982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Регенеративная медицина на основе  ЖКИМ по </a:t>
            </a:r>
            <a:r>
              <a:rPr lang="ru-RU" b="1" dirty="0" smtClean="0">
                <a:solidFill>
                  <a:srgbClr val="0000FF"/>
                </a:solidFill>
              </a:rPr>
              <a:t>регенерации </a:t>
            </a:r>
            <a:r>
              <a:rPr lang="ru-RU" b="1" dirty="0">
                <a:solidFill>
                  <a:srgbClr val="0000FF"/>
                </a:solidFill>
              </a:rPr>
              <a:t>пораженных тканей. </a:t>
            </a:r>
          </a:p>
        </p:txBody>
      </p:sp>
      <p:sp>
        <p:nvSpPr>
          <p:cNvPr id="28" name="Открывающая фигурная скобка 27"/>
          <p:cNvSpPr/>
          <p:nvPr/>
        </p:nvSpPr>
        <p:spPr>
          <a:xfrm>
            <a:off x="3751085" y="2841724"/>
            <a:ext cx="634979" cy="3323372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6333" y="1414832"/>
            <a:ext cx="836562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F410D"/>
                </a:solidFill>
              </a:rPr>
              <a:t>Регенерация органов и тканей методами природоподобных технологий  на основе </a:t>
            </a:r>
            <a:r>
              <a:rPr lang="ru-RU" sz="2000" b="1" dirty="0" smtClean="0">
                <a:solidFill>
                  <a:srgbClr val="DF410D"/>
                </a:solidFill>
              </a:rPr>
              <a:t>Идей </a:t>
            </a:r>
            <a:r>
              <a:rPr lang="ru-RU" sz="2000" b="1" dirty="0">
                <a:solidFill>
                  <a:srgbClr val="DF410D"/>
                </a:solidFill>
              </a:rPr>
              <a:t>лингвистико – волновой генетики и ее практических 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7111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29826" y="129221"/>
            <a:ext cx="7772400" cy="724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Прецеденты технологий квантовой генетики в применительно к регенеративной медицине (1).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14266" y="2860497"/>
            <a:ext cx="1987959" cy="1336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Болезни геномной патологии.</a:t>
            </a:r>
          </a:p>
          <a:p>
            <a:pPr algn="ctr"/>
            <a:r>
              <a:rPr lang="ru-RU" sz="1200" b="1" dirty="0" smtClean="0"/>
              <a:t>(Прецедент улучшения состояния синдрома Дауна </a:t>
            </a:r>
          </a:p>
          <a:p>
            <a:pPr algn="ctr"/>
            <a:r>
              <a:rPr lang="ru-RU" sz="1200" b="1" dirty="0" smtClean="0"/>
              <a:t> (См. видео </a:t>
            </a:r>
            <a:r>
              <a:rPr lang="en-US" sz="1200" b="1" dirty="0" smtClean="0"/>
              <a:t>***</a:t>
            </a:r>
            <a:r>
              <a:rPr lang="en-US" sz="1200" b="1" dirty="0"/>
              <a:t>*</a:t>
            </a:r>
            <a:r>
              <a:rPr lang="en-US" sz="1200" b="1" dirty="0" smtClean="0"/>
              <a:t>)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23498" y="2842327"/>
            <a:ext cx="3366002" cy="2437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Лечение диабета . </a:t>
            </a:r>
          </a:p>
          <a:p>
            <a:pPr algn="ctr"/>
            <a:r>
              <a:rPr lang="ru-RU" sz="1200" b="1" dirty="0" smtClean="0"/>
              <a:t>Эксперимент по регенерации поджелудочной железы  в рамках алоксановой модели сахарного диабета. Эксперимент с крысами Торонто в </a:t>
            </a:r>
            <a:r>
              <a:rPr lang="en-US" sz="1200" b="1" dirty="0" smtClean="0"/>
              <a:t>200</a:t>
            </a:r>
            <a:r>
              <a:rPr lang="ru-RU" sz="1200" b="1" dirty="0" smtClean="0"/>
              <a:t>1 </a:t>
            </a:r>
            <a:r>
              <a:rPr lang="en-US" sz="1200" b="1" dirty="0" smtClean="0"/>
              <a:t> </a:t>
            </a:r>
            <a:r>
              <a:rPr lang="ru-RU" sz="1200" b="1" dirty="0" smtClean="0"/>
              <a:t>(Канада). (См. видео </a:t>
            </a:r>
            <a:r>
              <a:rPr lang="en-US" sz="1200" b="1" dirty="0" smtClean="0"/>
              <a:t>**</a:t>
            </a:r>
            <a:r>
              <a:rPr lang="ru-RU" sz="1200" b="1" dirty="0" smtClean="0"/>
              <a:t> и См. Приложение 5 </a:t>
            </a:r>
            <a:r>
              <a:rPr lang="en-US" sz="1200" b="1" dirty="0" smtClean="0"/>
              <a:t> </a:t>
            </a:r>
            <a:r>
              <a:rPr lang="ru-RU" sz="1200" b="1" dirty="0" smtClean="0"/>
              <a:t>и 12.)</a:t>
            </a:r>
            <a:r>
              <a:rPr lang="en-US" sz="1200" b="1" dirty="0" smtClean="0"/>
              <a:t> </a:t>
            </a:r>
            <a:r>
              <a:rPr lang="ru-RU" sz="1200" b="1" dirty="0" smtClean="0"/>
              <a:t>подтверждённый независимыми экспериментальными исследованиями  Кокая Н.Г. в 2012 г в Нижнем Новгороде</a:t>
            </a:r>
            <a:r>
              <a:rPr lang="en-US" sz="1200" b="1" dirty="0" smtClean="0"/>
              <a:t> </a:t>
            </a:r>
            <a:r>
              <a:rPr lang="ru-RU" sz="1200" b="1" dirty="0" smtClean="0"/>
              <a:t>и защищена диссертация на соискание канидатской степени доктора медицинских наук. . </a:t>
            </a:r>
            <a:r>
              <a:rPr lang="en-US" sz="1200" b="1" dirty="0" smtClean="0"/>
              <a:t>***</a:t>
            </a:r>
            <a:endParaRPr lang="ru-RU" sz="1200" b="1" dirty="0" smtClean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0408" y="2855469"/>
            <a:ext cx="2119667" cy="18666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Регенерация корневых зубов. </a:t>
            </a:r>
          </a:p>
          <a:p>
            <a:pPr algn="ctr"/>
            <a:r>
              <a:rPr lang="ru-RU" sz="1200" b="1" dirty="0" smtClean="0"/>
              <a:t>Прецедент регенерации </a:t>
            </a:r>
          </a:p>
          <a:p>
            <a:pPr algn="ctr"/>
            <a:r>
              <a:rPr lang="ru-RU" sz="1200" b="1" dirty="0" smtClean="0"/>
              <a:t>3 корневых зубов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 у 60 – летней женщины</a:t>
            </a:r>
            <a:r>
              <a:rPr lang="en-US" sz="1200" b="1" dirty="0" smtClean="0"/>
              <a:t> </a:t>
            </a:r>
            <a:r>
              <a:rPr lang="ru-RU" sz="1200" b="1" dirty="0" smtClean="0"/>
              <a:t>)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</a:t>
            </a:r>
            <a:r>
              <a:rPr lang="ru-RU" sz="1200" b="1" dirty="0" smtClean="0"/>
              <a:t>См. Видео</a:t>
            </a:r>
            <a:r>
              <a:rPr lang="en-US" sz="1200" b="1" dirty="0" smtClean="0"/>
              <a:t>*</a:t>
            </a:r>
            <a:r>
              <a:rPr lang="ru-RU" sz="1200" b="1" dirty="0" smtClean="0"/>
              <a:t>)</a:t>
            </a:r>
          </a:p>
          <a:p>
            <a:pPr algn="ctr"/>
            <a:r>
              <a:rPr lang="ru-RU" sz="1200" b="1" dirty="0" smtClean="0"/>
              <a:t>См. Приложение 4.</a:t>
            </a:r>
            <a:endParaRPr lang="ru-RU" sz="1200" b="1" dirty="0"/>
          </a:p>
        </p:txBody>
      </p:sp>
      <p:pic>
        <p:nvPicPr>
          <p:cNvPr id="69" name="Изображение 68" descr="Снимок экрана 2017-09-13 в 18.00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826" y="4862842"/>
            <a:ext cx="1805222" cy="1221943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0" y="6184802"/>
            <a:ext cx="36114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hlinkClick r:id="rId4"/>
              </a:rPr>
              <a:t> </a:t>
            </a:r>
            <a:r>
              <a:rPr lang="en-US" sz="800" b="1" dirty="0" smtClean="0">
                <a:hlinkClick r:id="rId4"/>
              </a:rPr>
              <a:t>*  https</a:t>
            </a:r>
            <a:r>
              <a:rPr lang="en-US" sz="800" b="1" dirty="0">
                <a:hlinkClick r:id="rId4"/>
              </a:rPr>
              <a:t>://www.youtube.com/watch?time_continue=232&amp;v=0GWwFWUId-</a:t>
            </a:r>
            <a:r>
              <a:rPr lang="en-US" sz="800" b="1" dirty="0" smtClean="0">
                <a:hlinkClick r:id="rId4"/>
              </a:rPr>
              <a:t>w</a:t>
            </a:r>
            <a:endParaRPr lang="en-US" sz="800" b="1" dirty="0" smtClean="0"/>
          </a:p>
          <a:p>
            <a:r>
              <a:rPr lang="en-US" sz="800" b="1" dirty="0" smtClean="0">
                <a:hlinkClick r:id="rId5"/>
              </a:rPr>
              <a:t>*</a:t>
            </a:r>
            <a:r>
              <a:rPr lang="en-US" sz="800" b="1" dirty="0">
                <a:hlinkClick r:id="rId5"/>
              </a:rPr>
              <a:t>*</a:t>
            </a:r>
            <a:r>
              <a:rPr lang="ru-RU" sz="800" b="1" dirty="0">
                <a:hlinkClick r:id="rId5"/>
              </a:rPr>
              <a:t> </a:t>
            </a:r>
            <a:r>
              <a:rPr lang="en-US" sz="800" b="1" dirty="0">
                <a:hlinkClick r:id="rId5"/>
              </a:rPr>
              <a:t>https://www.youtube.com/watch?time_continue=135&amp;v=</a:t>
            </a:r>
            <a:r>
              <a:rPr lang="en-US" sz="800" b="1" dirty="0" smtClean="0">
                <a:hlinkClick r:id="rId5"/>
              </a:rPr>
              <a:t>oQdtkAbTMRQ</a:t>
            </a:r>
            <a:endParaRPr lang="ru-RU" sz="800" b="1" dirty="0" smtClean="0"/>
          </a:p>
          <a:p>
            <a:r>
              <a:rPr lang="en-US" sz="800" b="1" dirty="0" smtClean="0">
                <a:solidFill>
                  <a:srgbClr val="0000FF"/>
                </a:solidFill>
              </a:rPr>
              <a:t>*</a:t>
            </a:r>
            <a:r>
              <a:rPr lang="en-US" sz="800" b="1" dirty="0">
                <a:solidFill>
                  <a:srgbClr val="0000FF"/>
                </a:solidFill>
              </a:rPr>
              <a:t>**http://</a:t>
            </a:r>
            <a:r>
              <a:rPr lang="en-US" sz="800" b="1" dirty="0" err="1">
                <a:solidFill>
                  <a:srgbClr val="0000FF"/>
                </a:solidFill>
              </a:rPr>
              <a:t>dlib.rsl.ru</a:t>
            </a:r>
            <a:r>
              <a:rPr lang="en-US" sz="800" b="1" dirty="0">
                <a:solidFill>
                  <a:srgbClr val="0000FF"/>
                </a:solidFill>
              </a:rPr>
              <a:t>/viewer/01005013322#?page=1 </a:t>
            </a:r>
            <a:endParaRPr lang="ru-RU" sz="800" dirty="0">
              <a:solidFill>
                <a:srgbClr val="0000FF"/>
              </a:solidFill>
            </a:endParaRPr>
          </a:p>
          <a:p>
            <a:r>
              <a:rPr lang="en-US" sz="800" b="1" dirty="0" smtClean="0">
                <a:solidFill>
                  <a:srgbClr val="0000FF"/>
                </a:solidFill>
              </a:rPr>
              <a:t>****https</a:t>
            </a:r>
            <a:r>
              <a:rPr lang="en-US" sz="800" b="1" dirty="0">
                <a:solidFill>
                  <a:srgbClr val="0000FF"/>
                </a:solidFill>
              </a:rPr>
              <a:t>://</a:t>
            </a:r>
            <a:r>
              <a:rPr lang="en-US" sz="800" b="1" dirty="0" err="1">
                <a:solidFill>
                  <a:srgbClr val="0000FF"/>
                </a:solidFill>
              </a:rPr>
              <a:t>www.youtube.com</a:t>
            </a:r>
            <a:r>
              <a:rPr lang="en-US" sz="800" b="1" dirty="0">
                <a:solidFill>
                  <a:srgbClr val="0000FF"/>
                </a:solidFill>
              </a:rPr>
              <a:t>/</a:t>
            </a:r>
            <a:r>
              <a:rPr lang="en-US" sz="800" b="1" dirty="0" err="1">
                <a:solidFill>
                  <a:srgbClr val="0000FF"/>
                </a:solidFill>
              </a:rPr>
              <a:t>watch?time_continue</a:t>
            </a:r>
            <a:r>
              <a:rPr lang="en-US" sz="800" b="1" dirty="0">
                <a:solidFill>
                  <a:srgbClr val="0000FF"/>
                </a:solidFill>
              </a:rPr>
              <a:t>=116&amp;v=</a:t>
            </a:r>
            <a:r>
              <a:rPr lang="en-US" sz="800" b="1" dirty="0" smtClean="0">
                <a:solidFill>
                  <a:srgbClr val="0000FF"/>
                </a:solidFill>
              </a:rPr>
              <a:t>nNLr4ALeJx8</a:t>
            </a:r>
            <a:endParaRPr lang="ru-RU" sz="800" b="1" dirty="0" smtClean="0">
              <a:solidFill>
                <a:srgbClr val="0000FF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121002" y="2349521"/>
            <a:ext cx="52727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4148948" y="2354547"/>
            <a:ext cx="52726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880" y="1046658"/>
            <a:ext cx="8031345" cy="128154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Регенеративная медицина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на основе </a:t>
            </a:r>
            <a:r>
              <a:rPr lang="ru-RU" sz="2400" b="1" dirty="0" smtClean="0">
                <a:solidFill>
                  <a:srgbClr val="0000FF"/>
                </a:solidFill>
              </a:rPr>
              <a:t>квантового программирования генома</a:t>
            </a:r>
          </a:p>
        </p:txBody>
      </p:sp>
      <p:pic>
        <p:nvPicPr>
          <p:cNvPr id="30" name="Изображение 29" descr="Снимок экрана 2017-09-14 в 15.08.3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5193" y="4332087"/>
            <a:ext cx="1797032" cy="1852715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 rot="5400000">
            <a:off x="7043137" y="2354547"/>
            <a:ext cx="52726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47584" y="5521016"/>
            <a:ext cx="1883834" cy="11275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9627868"/>
              </p:ext>
            </p:extLst>
          </p:nvPr>
        </p:nvGraphicFramePr>
        <p:xfrm>
          <a:off x="4170266" y="5678785"/>
          <a:ext cx="637259" cy="812000"/>
        </p:xfrm>
        <a:graphic>
          <a:graphicData uri="http://schemas.openxmlformats.org/presentationml/2006/ole">
            <p:oleObj spid="_x0000_s2891" name="Диаграмма" r:id="rId7" imgW="8607460" imgH="5961764" progId="Excel.Sheet.8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1906751"/>
              </p:ext>
            </p:extLst>
          </p:nvPr>
        </p:nvGraphicFramePr>
        <p:xfrm>
          <a:off x="4907522" y="5711422"/>
          <a:ext cx="818061" cy="894704"/>
        </p:xfrm>
        <a:graphic>
          <a:graphicData uri="http://schemas.openxmlformats.org/presentationml/2006/ole">
            <p:oleObj spid="_x0000_s2892" name="Диаграмма" r:id="rId8" imgW="8607460" imgH="596176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989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29826" y="129221"/>
            <a:ext cx="7772400" cy="724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Прецеденты </a:t>
            </a:r>
            <a:r>
              <a:rPr lang="ru-RU" sz="2800" b="1" dirty="0" smtClean="0">
                <a:solidFill>
                  <a:srgbClr val="0000FF"/>
                </a:solidFill>
              </a:rPr>
              <a:t>технологий </a:t>
            </a:r>
            <a:r>
              <a:rPr lang="ru-RU" sz="2800" b="1" dirty="0">
                <a:solidFill>
                  <a:srgbClr val="0000FF"/>
                </a:solidFill>
              </a:rPr>
              <a:t>квантовой генетики  применительно к регенеративной медицине (2).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881" y="2855472"/>
            <a:ext cx="3746036" cy="1662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Лечение спинномозговых травм.</a:t>
            </a:r>
          </a:p>
          <a:p>
            <a:pPr algn="ctr"/>
            <a:r>
              <a:rPr lang="ru-RU" sz="1400" b="1" dirty="0" smtClean="0"/>
              <a:t>Регенерация спинного мозга. </a:t>
            </a:r>
          </a:p>
          <a:p>
            <a:pPr algn="ctr"/>
            <a:r>
              <a:rPr lang="ru-RU" sz="1400" b="1" dirty="0" smtClean="0"/>
              <a:t>Прецедент </a:t>
            </a:r>
            <a:r>
              <a:rPr lang="en-US" sz="1400" b="1" dirty="0" smtClean="0"/>
              <a:t>Matt </a:t>
            </a:r>
            <a:r>
              <a:rPr lang="en-US" sz="1400" b="1" dirty="0" err="1" smtClean="0"/>
              <a:t>Cochen</a:t>
            </a:r>
            <a:r>
              <a:rPr lang="ru-RU" sz="1400" b="1" dirty="0" smtClean="0"/>
              <a:t> (</a:t>
            </a:r>
            <a:r>
              <a:rPr lang="en-US" sz="1400" b="1" dirty="0" smtClean="0"/>
              <a:t>SA</a:t>
            </a:r>
            <a:r>
              <a:rPr lang="ru-RU" sz="1400" b="1" dirty="0" smtClean="0"/>
              <a:t>, </a:t>
            </a:r>
            <a:r>
              <a:rPr lang="en-US" sz="1400" b="1" dirty="0" smtClean="0"/>
              <a:t>Pretoria)</a:t>
            </a:r>
            <a:endParaRPr lang="ru-RU" sz="1400" b="1" dirty="0" smtClean="0"/>
          </a:p>
          <a:p>
            <a:pPr algn="ctr"/>
            <a:r>
              <a:rPr lang="ru-RU" sz="1400" b="1" dirty="0"/>
              <a:t>Имеется заключение 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Calibri"/>
              </a:rPr>
              <a:t>JirehClinic Report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(Подробнее См. Приложение 13)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3" name="Изображение 52" descr="Снимок экрана 2017-06-16 в 13.59.3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80714" y="4722168"/>
            <a:ext cx="1169812" cy="2034932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5400000">
            <a:off x="1944301" y="2349521"/>
            <a:ext cx="52727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400376" y="2349518"/>
            <a:ext cx="52726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881" y="1046658"/>
            <a:ext cx="7873536" cy="128154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Регенеративная медицина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на основе </a:t>
            </a:r>
            <a:r>
              <a:rPr lang="ru-RU" sz="2400" b="1" dirty="0" smtClean="0">
                <a:solidFill>
                  <a:srgbClr val="0000FF"/>
                </a:solidFill>
              </a:rPr>
              <a:t>программирования стволовых </a:t>
            </a:r>
            <a:r>
              <a:rPr lang="ru-RU" sz="2400" b="1" dirty="0">
                <a:solidFill>
                  <a:srgbClr val="0000FF"/>
                </a:solidFill>
              </a:rPr>
              <a:t>клеток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27083" y="2931583"/>
            <a:ext cx="3375143" cy="1586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Регенерация зубов. </a:t>
            </a:r>
          </a:p>
          <a:p>
            <a:pPr algn="ctr"/>
            <a:r>
              <a:rPr lang="ru-RU" sz="1400" b="1" dirty="0" smtClean="0"/>
              <a:t>Прецедент регенерации </a:t>
            </a:r>
          </a:p>
          <a:p>
            <a:pPr algn="ctr"/>
            <a:r>
              <a:rPr lang="ru-RU" sz="1400" b="1" dirty="0"/>
              <a:t>з</a:t>
            </a:r>
            <a:r>
              <a:rPr lang="ru-RU" sz="1400" b="1" dirty="0" smtClean="0"/>
              <a:t>уба собаки на месте удаленного зуба на основе стволовых клеток. </a:t>
            </a:r>
          </a:p>
          <a:p>
            <a:pPr algn="ctr"/>
            <a:r>
              <a:rPr lang="ru-RU" sz="1400" b="1" dirty="0" smtClean="0"/>
              <a:t>См. Приложение 5.</a:t>
            </a:r>
            <a:endParaRPr lang="ru-RU" sz="1400" b="1" dirty="0"/>
          </a:p>
        </p:txBody>
      </p:sp>
      <p:pic>
        <p:nvPicPr>
          <p:cNvPr id="3" name="Изображение 2" descr="Снимок экрана 2018-09-10 в 19.26.1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76332" y="4927599"/>
            <a:ext cx="2785533" cy="15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90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29826" y="129221"/>
            <a:ext cx="7772400" cy="72407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00FF"/>
                </a:solidFill>
              </a:rPr>
              <a:t>Преценденты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технологий </a:t>
            </a:r>
            <a:r>
              <a:rPr lang="ru-RU" sz="2800" b="1" dirty="0">
                <a:solidFill>
                  <a:srgbClr val="0000FF"/>
                </a:solidFill>
              </a:rPr>
              <a:t>квантовой генетики  применительно к регенеративной медицине (3).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23631" y="2855472"/>
            <a:ext cx="3908509" cy="137337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Лечение ЖКИМ тяжелых случаев отморожений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(ягодицы, стопы, кисти рук)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(</a:t>
            </a:r>
            <a:r>
              <a:rPr lang="ru-RU" sz="1600" b="1" dirty="0" smtClean="0">
                <a:solidFill>
                  <a:schemeClr val="bg1"/>
                </a:solidFill>
              </a:rPr>
              <a:t>См. Приложение 8, 9, 10.)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0408" y="2855470"/>
            <a:ext cx="3944299" cy="13733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Лечение ЖКИМ синдрома диабетической стопы. Прецеденты. (</a:t>
            </a:r>
            <a:r>
              <a:rPr lang="ru-RU" sz="1600" dirty="0" smtClean="0"/>
              <a:t>См. Приложение  6 и 7.)</a:t>
            </a:r>
            <a:endParaRPr lang="ru-RU" sz="1600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034124" y="2349518"/>
            <a:ext cx="52727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237837" y="2349522"/>
            <a:ext cx="52726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880" y="1046658"/>
            <a:ext cx="8333875" cy="128154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Регенеративная медицина на основе 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Жидкой Квантовой  Информационной Матрицы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 (ЖКИМ)  по лечению пораженных тканей. </a:t>
            </a:r>
          </a:p>
        </p:txBody>
      </p:sp>
      <p:pic>
        <p:nvPicPr>
          <p:cNvPr id="19" name="Изображение 18" descr="Снимок экрана 2017-09-20 в 12.36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9882" y="4518112"/>
            <a:ext cx="1614810" cy="2177110"/>
          </a:xfrm>
          <a:prstGeom prst="rect">
            <a:avLst/>
          </a:prstGeom>
        </p:spPr>
      </p:pic>
      <p:pic>
        <p:nvPicPr>
          <p:cNvPr id="4" name="Изображение 3" descr="Снимок экрана 2018-09-11 в 14.45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8358" y="5264949"/>
            <a:ext cx="1818394" cy="109680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Изображение 4" descr="Снимок экрана 2018-09-11 в 14.46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2400" y="5620234"/>
            <a:ext cx="1783146" cy="107501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3" name="Изображение 2" descr="Снимок экрана 2018-09-11 в 14.45.4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1280" y="4348008"/>
            <a:ext cx="1825014" cy="116811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3" name="Изображение 12" descr="ЖКИМ фото 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1069" y="1293519"/>
            <a:ext cx="574237" cy="8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40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59640" y="219225"/>
            <a:ext cx="8305286" cy="724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Перспективные направления технологии квантовой генетики в регенеративной медицине.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2702" y="5355166"/>
            <a:ext cx="3680019" cy="1243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4</a:t>
            </a:r>
            <a:r>
              <a:rPr lang="en-US" sz="1600" b="1" dirty="0" smtClean="0">
                <a:solidFill>
                  <a:srgbClr val="FFFF00"/>
                </a:solidFill>
              </a:rPr>
              <a:t>D </a:t>
            </a:r>
            <a:r>
              <a:rPr lang="ru-RU" sz="1600" b="1" dirty="0" smtClean="0">
                <a:solidFill>
                  <a:srgbClr val="FFFF00"/>
                </a:solidFill>
              </a:rPr>
              <a:t>квантовый </a:t>
            </a:r>
            <a:r>
              <a:rPr lang="ru-RU" sz="1600" b="1" dirty="0" err="1" smtClean="0">
                <a:solidFill>
                  <a:srgbClr val="FFFF00"/>
                </a:solidFill>
              </a:rPr>
              <a:t>биопринтинг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тканей и внутренних органов как предтеча их полной замены с целью торможения старения.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03751" y="1230259"/>
            <a:ext cx="4112860" cy="12276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ЖКИМ ввн</a:t>
            </a:r>
            <a:r>
              <a:rPr lang="ru-RU" sz="1600" b="1">
                <a:solidFill>
                  <a:srgbClr val="FFFF00"/>
                </a:solidFill>
              </a:rPr>
              <a:t>утреннего применения .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(для лечения внутренних органов (поджелудочная железа, сердце,  почки, и т.д.)) </a:t>
            </a:r>
            <a:endParaRPr lang="ru-RU" sz="140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03751" y="2581844"/>
            <a:ext cx="4112860" cy="12314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Глазные болезней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(имеются прецедент полной регенерации сетчатки глаза после программируемого волнового воздействия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См. Приложение 12 (1/2.) </a:t>
            </a:r>
          </a:p>
        </p:txBody>
      </p:sp>
      <p:sp>
        <p:nvSpPr>
          <p:cNvPr id="3" name="Овал 2"/>
          <p:cNvSpPr/>
          <p:nvPr/>
        </p:nvSpPr>
        <p:spPr>
          <a:xfrm>
            <a:off x="352702" y="1471508"/>
            <a:ext cx="3795965" cy="35471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Регенеративная медицина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(перспективные направления)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03752" y="5397500"/>
            <a:ext cx="4331360" cy="1243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Онкология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(имеется прецеденты положительного результата  волнового воздейсвия на раковые клетки (требует дальнейшего детального изучения).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03751" y="3940989"/>
            <a:ext cx="4208111" cy="1283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cs typeface="Microsoft YaHei" charset="0"/>
              </a:rPr>
              <a:t>Коррекция иннервации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(имеется прецедент  регенерации лицевого нерва  после программируемого волнового воздействия См. Приложение 12 (2/2.) </a:t>
            </a:r>
          </a:p>
        </p:txBody>
      </p:sp>
    </p:spTree>
    <p:extLst>
      <p:ext uri="{BB962C8B-B14F-4D97-AF65-F5344CB8AC3E}">
        <p14:creationId xmlns:p14="http://schemas.microsoft.com/office/powerpoint/2010/main" xmlns="" val="302923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ctrTitle"/>
          </p:nvPr>
        </p:nvSpPr>
        <p:spPr>
          <a:xfrm>
            <a:off x="539047" y="116631"/>
            <a:ext cx="7772400" cy="724076"/>
          </a:xfrm>
        </p:spPr>
        <p:txBody>
          <a:bodyPr>
            <a:noAutofit/>
          </a:bodyPr>
          <a:lstStyle/>
          <a:p>
            <a:pPr lvl="0"/>
            <a:r>
              <a:rPr lang="ru-RU" sz="2800" b="1" dirty="0" err="1">
                <a:solidFill>
                  <a:srgbClr val="0000FF"/>
                </a:solidFill>
              </a:rPr>
              <a:t>Энерго</a:t>
            </a:r>
            <a:r>
              <a:rPr lang="ru-RU" sz="2800" b="1" dirty="0">
                <a:solidFill>
                  <a:srgbClr val="0000FF"/>
                </a:solidFill>
              </a:rPr>
              <a:t>-информационные уровни реальности в теории  Физического Вакуума</a:t>
            </a:r>
          </a:p>
        </p:txBody>
      </p:sp>
      <p:pic>
        <p:nvPicPr>
          <p:cNvPr id="3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726" y="1580255"/>
            <a:ext cx="4060885" cy="207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5" y="1641914"/>
            <a:ext cx="4411568" cy="3825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12"/>
          <p:cNvCxnSpPr/>
          <p:nvPr/>
        </p:nvCxnSpPr>
        <p:spPr>
          <a:xfrm flipH="1">
            <a:off x="3059829" y="2852937"/>
            <a:ext cx="1642783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olid"/>
            <a:tailEnd type="arrow"/>
          </a:ln>
        </p:spPr>
      </p:cxnSp>
      <p:cxnSp>
        <p:nvCxnSpPr>
          <p:cNvPr id="6" name="Прямая со стрелкой 15"/>
          <p:cNvCxnSpPr/>
          <p:nvPr/>
        </p:nvCxnSpPr>
        <p:spPr>
          <a:xfrm flipH="1">
            <a:off x="3059829" y="4725143"/>
            <a:ext cx="1642774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olid"/>
            <a:tailEnd type="arrow"/>
          </a:ln>
        </p:spPr>
      </p:cxnSp>
      <p:pic>
        <p:nvPicPr>
          <p:cNvPr id="7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727" y="3765892"/>
            <a:ext cx="4060884" cy="28639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3"/>
          <p:cNvSpPr/>
          <p:nvPr/>
        </p:nvSpPr>
        <p:spPr>
          <a:xfrm>
            <a:off x="408636" y="5877269"/>
            <a:ext cx="3215664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 dirty="0">
                <a:solidFill>
                  <a:srgbClr val="0000FF"/>
                </a:solidFill>
                <a:uFillTx/>
                <a:latin typeface="Calibri"/>
              </a:rPr>
              <a:t>Поля инерции  управляют структурой</a:t>
            </a:r>
            <a:r>
              <a:rPr lang="en-US" sz="2000" b="1" i="0" u="none" strike="noStrike" kern="1200" cap="none" spc="0" baseline="0" dirty="0">
                <a:solidFill>
                  <a:srgbClr val="0000FF"/>
                </a:solidFill>
                <a:uFillTx/>
                <a:latin typeface="Calibri"/>
              </a:rPr>
              <a:t> </a:t>
            </a:r>
            <a:r>
              <a:rPr lang="ru-RU" sz="2000" b="1" i="0" u="none" strike="noStrike" kern="1200" cap="none" spc="0" baseline="0" dirty="0">
                <a:solidFill>
                  <a:srgbClr val="0000FF"/>
                </a:solidFill>
                <a:uFillTx/>
                <a:latin typeface="Calibri"/>
              </a:rPr>
              <a:t>пространства. 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Прямоугольник 15"/>
          <p:cNvSpPr/>
          <p:nvPr/>
        </p:nvSpPr>
        <p:spPr>
          <a:xfrm>
            <a:off x="140771" y="908721"/>
            <a:ext cx="8947422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800" b="1" i="1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Шипов Г.И</a:t>
            </a:r>
            <a:r>
              <a:rPr lang="ru-R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.// Теория физического вакуума, теория эксперименты и технологии, М., Наука, 1997. с.450 ;  </a:t>
            </a:r>
            <a:r>
              <a:rPr lang="en-US" sz="1800" b="1" i="1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Shipov G</a:t>
            </a:r>
            <a:r>
              <a:rPr lang="ru-R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. // </a:t>
            </a:r>
            <a:r>
              <a:rPr lang="en-US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A theory of Physical Vacuum</a:t>
            </a:r>
            <a:r>
              <a:rPr lang="ru-R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, </a:t>
            </a:r>
            <a:r>
              <a:rPr lang="en-US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M</a:t>
            </a:r>
            <a:r>
              <a:rPr lang="ru-R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.: </a:t>
            </a:r>
            <a:r>
              <a:rPr lang="en-US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ST</a:t>
            </a:r>
            <a:r>
              <a:rPr lang="ru-R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-</a:t>
            </a:r>
            <a:r>
              <a:rPr lang="en-US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Center</a:t>
            </a:r>
            <a:r>
              <a:rPr lang="ru-R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, 1998. </a:t>
            </a:r>
            <a:r>
              <a:rPr lang="en-US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P. 312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 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5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6"/>
          <p:cNvSpPr/>
          <p:nvPr/>
        </p:nvSpPr>
        <p:spPr>
          <a:xfrm>
            <a:off x="683568" y="332658"/>
            <a:ext cx="8064898" cy="95410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 dirty="0">
                <a:solidFill>
                  <a:srgbClr val="0000FF"/>
                </a:solidFill>
                <a:uFillTx/>
                <a:latin typeface="Calibri"/>
              </a:rPr>
              <a:t>Наблюдаемые фантомы и </a:t>
            </a:r>
            <a:r>
              <a:rPr lang="ru-RU" sz="2800" b="1" i="0" u="none" strike="noStrike" kern="1200" cap="none" spc="0" baseline="0" dirty="0" smtClean="0">
                <a:solidFill>
                  <a:srgbClr val="0000FF"/>
                </a:solidFill>
                <a:uFillTx/>
                <a:latin typeface="Calibri"/>
              </a:rPr>
              <a:t> изменение структуры                          пространства </a:t>
            </a:r>
            <a:endParaRPr lang="ru-RU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Скругленный прямоугольник 31"/>
          <p:cNvSpPr/>
          <p:nvPr/>
        </p:nvSpPr>
        <p:spPr>
          <a:xfrm>
            <a:off x="4572000" y="1556792"/>
            <a:ext cx="4423544" cy="26642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6">
              <a:lumMod val="75000"/>
            </a:schemeClr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rgbClr val="EDE91C"/>
                </a:solidFill>
              </a:rPr>
              <a:t>Модификация фантомов</a:t>
            </a:r>
          </a:p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dirty="0">
              <a:solidFill>
                <a:srgbClr val="0000FF"/>
              </a:solidFill>
            </a:endParaRP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>
                <a:solidFill>
                  <a:srgbClr val="0000FF"/>
                </a:solidFill>
                <a:latin typeface="Calibri"/>
              </a:rPr>
              <a:t>Покоятся</a:t>
            </a:r>
            <a:r>
              <a:rPr lang="ru-RU" sz="1600" b="1">
                <a:solidFill>
                  <a:srgbClr val="FFFFFF"/>
                </a:solidFill>
                <a:latin typeface="Calibri"/>
              </a:rPr>
              <a:t> относительно Земли 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FF"/>
                </a:solidFill>
                <a:uFillTx/>
                <a:latin typeface="Calibri"/>
              </a:rPr>
              <a:t>Стабильны</a:t>
            </a:r>
            <a:r>
              <a:rPr lang="ru-RU" sz="1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(от часов до месяцев)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>
                <a:solidFill>
                  <a:srgbClr val="0000FF"/>
                </a:solidFill>
                <a:latin typeface="Calibri"/>
              </a:rPr>
              <a:t>Не привязаны к ближнему окружению </a:t>
            </a:r>
            <a:r>
              <a:rPr lang="ru-RU" sz="1600" b="1">
                <a:solidFill>
                  <a:srgbClr val="FFFFFF"/>
                </a:solidFill>
                <a:latin typeface="Calibri"/>
              </a:rPr>
              <a:t>(генератор, лаборатория, экспериментатор)</a:t>
            </a:r>
            <a:endParaRPr lang="ru-RU" sz="16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Скругленный прямоугольник 28"/>
          <p:cNvSpPr/>
          <p:nvPr/>
        </p:nvSpPr>
        <p:spPr>
          <a:xfrm>
            <a:off x="395536" y="4437112"/>
            <a:ext cx="3920082" cy="20882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1">
              <a:lumMod val="75000"/>
            </a:schemeClr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EDE91C"/>
                </a:solidFill>
                <a:uFillTx/>
                <a:latin typeface="Calibri"/>
                <a:cs typeface="Microsoft YaHei"/>
              </a:rPr>
              <a:t>Источники фантомов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0000FF"/>
                </a:solidFill>
                <a:uFillTx/>
                <a:latin typeface="Calibri"/>
                <a:cs typeface="Microsoft YaHei"/>
              </a:rPr>
              <a:t> 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rPr>
              <a:t>Торсионные генераторы 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>
                <a:solidFill>
                  <a:schemeClr val="bg1"/>
                </a:solidFill>
                <a:latin typeface="Calibri"/>
              </a:rPr>
              <a:t>Биологические объекты 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rPr>
              <a:t>Активированная вода</a:t>
            </a:r>
          </a:p>
        </p:txBody>
      </p:sp>
      <p:sp>
        <p:nvSpPr>
          <p:cNvPr id="13" name="Скругленный прямоугольник 24"/>
          <p:cNvSpPr/>
          <p:nvPr/>
        </p:nvSpPr>
        <p:spPr>
          <a:xfrm>
            <a:off x="4788024" y="4437112"/>
            <a:ext cx="4104456" cy="20882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4">
              <a:lumMod val="75000"/>
            </a:schemeClr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algn="ctr" defTabSz="457200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rgbClr val="EDE91C"/>
                </a:solidFill>
              </a:rPr>
              <a:t>Разрушение фантомов </a:t>
            </a:r>
          </a:p>
          <a:p>
            <a:pPr marL="285750" indent="-285750" defTabSz="457200">
              <a:lnSpc>
                <a:spcPct val="12000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FFFFFF"/>
                </a:solidFill>
              </a:rPr>
              <a:t>Многократная вспышка</a:t>
            </a:r>
          </a:p>
          <a:p>
            <a:pPr marL="285750" indent="-285750" defTabSz="457200"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FFFFFF"/>
                </a:solidFill>
              </a:rPr>
              <a:t>Громкие резкие звуки</a:t>
            </a:r>
          </a:p>
          <a:p>
            <a:pPr marL="285750" indent="-285750" defTabSz="457200"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FFFFFF"/>
                </a:solidFill>
              </a:rPr>
              <a:t>Методики «очистки»  помещений (со свечой)</a:t>
            </a:r>
          </a:p>
        </p:txBody>
      </p:sp>
      <p:sp>
        <p:nvSpPr>
          <p:cNvPr id="14" name="Скругленный прямоугольник 25"/>
          <p:cNvSpPr/>
          <p:nvPr/>
        </p:nvSpPr>
        <p:spPr>
          <a:xfrm>
            <a:off x="395536" y="1556792"/>
            <a:ext cx="3896837" cy="26642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3">
              <a:lumMod val="75000"/>
            </a:schemeClr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678750"/>
            <a:ext cx="2906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rgbClr val="EDE91C"/>
                </a:solidFill>
              </a:rPr>
              <a:t>Фантомный  эффект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4481"/>
            <a:ext cx="2906866" cy="17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300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 smtClean="0">
                <a:solidFill>
                  <a:srgbClr val="0000FF"/>
                </a:solidFill>
              </a:rPr>
              <a:t>Телепортация информации ДНК генератором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Цзян </a:t>
            </a:r>
            <a:r>
              <a:rPr lang="ru-RU" sz="2800" b="1" kern="1200" dirty="0" err="1" smtClean="0">
                <a:solidFill>
                  <a:srgbClr val="C00000"/>
                </a:solidFill>
              </a:rPr>
              <a:t>Каньчженя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605" y="3574507"/>
            <a:ext cx="1612163" cy="2302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300" y="3574508"/>
            <a:ext cx="3019280" cy="2302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15" y="1484785"/>
            <a:ext cx="2978724" cy="437656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1484784"/>
            <a:ext cx="1904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FFFF"/>
                </a:solidFill>
              </a:rPr>
              <a:t>Генератор</a:t>
            </a:r>
            <a:endParaRPr lang="en-US" b="1" dirty="0" smtClean="0">
              <a:solidFill>
                <a:srgbClr val="FFFFFF"/>
              </a:solidFill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FFFF"/>
                </a:solidFill>
              </a:rPr>
              <a:t> Цзян </a:t>
            </a:r>
            <a:r>
              <a:rPr lang="ru-RU" b="1" dirty="0" err="1" smtClean="0">
                <a:solidFill>
                  <a:srgbClr val="FFFFFF"/>
                </a:solidFill>
              </a:rPr>
              <a:t>Каньчженя</a:t>
            </a:r>
            <a:r>
              <a:rPr lang="ru-RU" b="1" dirty="0" smtClean="0">
                <a:solidFill>
                  <a:srgbClr val="FFFFFF"/>
                </a:solidFill>
              </a:rPr>
              <a:t> 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3452" y="1510624"/>
            <a:ext cx="2036135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0000FF"/>
                </a:solidFill>
              </a:rPr>
              <a:t>Эффект переноса 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0000FF"/>
                </a:solidFill>
              </a:rPr>
              <a:t>информации ДНК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0000FF"/>
                </a:solidFill>
              </a:rPr>
              <a:t>пшеницы на  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0000FF"/>
                </a:solidFill>
              </a:rPr>
              <a:t>семена кукурузы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0797" y="1530950"/>
            <a:ext cx="2448272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0000FF"/>
                </a:solidFill>
              </a:rPr>
              <a:t>Эффект переноса 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0000FF"/>
                </a:solidFill>
              </a:rPr>
              <a:t>информации ДНК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0000FF"/>
                </a:solidFill>
              </a:rPr>
              <a:t>утки </a:t>
            </a:r>
            <a:r>
              <a:rPr lang="ru-RU" b="1" dirty="0">
                <a:solidFill>
                  <a:srgbClr val="0000FF"/>
                </a:solidFill>
              </a:rPr>
              <a:t>на   </a:t>
            </a:r>
            <a:r>
              <a:rPr lang="ru-RU" b="1" dirty="0" smtClean="0">
                <a:solidFill>
                  <a:srgbClr val="0000FF"/>
                </a:solidFill>
              </a:rPr>
              <a:t>яйца</a:t>
            </a:r>
            <a:endParaRPr lang="ru-RU" b="1" dirty="0">
              <a:solidFill>
                <a:srgbClr val="0000FF"/>
              </a:solidFill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0000FF"/>
                </a:solidFill>
              </a:rPr>
              <a:t>курицы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4801959" y="2891937"/>
            <a:ext cx="805948" cy="484632"/>
          </a:xfrm>
          <a:prstGeom prst="right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7414579" y="2891937"/>
            <a:ext cx="805948" cy="484632"/>
          </a:xfrm>
          <a:prstGeom prst="right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29826" y="491258"/>
            <a:ext cx="7772400" cy="724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Лингвистико-Волновая Генетика  по реализации  проект «искусственная клетка».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253" y="1633299"/>
            <a:ext cx="8741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Доказанные нами Квантовые формы существования и работы генов</a:t>
            </a:r>
          </a:p>
          <a:p>
            <a:r>
              <a:rPr lang="ru-RU" sz="2000" b="1">
                <a:solidFill>
                  <a:srgbClr val="0000FF"/>
                </a:solidFill>
              </a:rPr>
              <a:t> in vivo (См. Публикации</a:t>
            </a:r>
            <a:r>
              <a:rPr lang="en-US" sz="2000" b="1">
                <a:solidFill>
                  <a:srgbClr val="0000FF"/>
                </a:solidFill>
              </a:rPr>
              <a:t>* </a:t>
            </a:r>
            <a:r>
              <a:rPr lang="ru-RU" sz="2000" b="1">
                <a:solidFill>
                  <a:srgbClr val="0000FF"/>
                </a:solidFill>
              </a:rPr>
              <a:t>и Приложение 16)  позволяют экспериментально осуществить природоподобный акт создания живой клетки in vitro из её метаболитов и структур,  программируя их специальным вторичным лазерным излучением (know how).</a:t>
            </a:r>
            <a:r>
              <a:rPr lang="ru-RU" sz="2000" b="1">
                <a:solidFill>
                  <a:srgbClr val="000000"/>
                </a:solidFill>
              </a:rPr>
              <a:t>  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68" y="6130516"/>
            <a:ext cx="84320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</a:rPr>
              <a:t>*Gariaev, Peter and Pitkänen, Matti (2011) </a:t>
            </a:r>
            <a:r>
              <a:rPr lang="en-US" sz="1100" b="1" i="1">
                <a:solidFill>
                  <a:srgbClr val="0000FF"/>
                </a:solidFill>
              </a:rPr>
              <a:t>Model for the Findings about Hologram Generating Properties of DNA.</a:t>
            </a:r>
            <a:r>
              <a:rPr lang="en-US" sz="1100" b="1">
                <a:solidFill>
                  <a:srgbClr val="0000FF"/>
                </a:solidFill>
              </a:rPr>
              <a:t> DNA Decipher Journal January, 1 (1). pp. 47-72. ISSN ISSN: 2159-046</a:t>
            </a:r>
            <a:r>
              <a:rPr lang="ru-RU" sz="1100" b="1">
                <a:solidFill>
                  <a:srgbClr val="0000FF"/>
                </a:solidFill>
              </a:rPr>
              <a:t> (</a:t>
            </a:r>
            <a:r>
              <a:rPr lang="en-US" sz="1100" b="1">
                <a:solidFill>
                  <a:srgbClr val="0000FF"/>
                </a:solidFill>
                <a:latin typeface="Calibri" charset="0"/>
                <a:hlinkClick r:id="rId2"/>
              </a:rPr>
              <a:t>http://scireprints.lu.lv</a:t>
            </a:r>
            <a:r>
              <a:rPr lang="ru-RU" sz="1100" b="1">
                <a:solidFill>
                  <a:srgbClr val="0000FF"/>
                </a:solidFill>
                <a:latin typeface="Calibri" charset="0"/>
              </a:rPr>
              <a:t>)</a:t>
            </a:r>
            <a:r>
              <a:rPr lang="en-US" sz="1100" b="1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ru-RU" sz="1100" b="1">
                <a:solidFill>
                  <a:srgbClr val="0000FF"/>
                </a:solidFill>
                <a:latin typeface="Calibri" charset="0"/>
              </a:rPr>
              <a:t>и журнал Терапевт, №10, с. 24—37 (2007)</a:t>
            </a:r>
            <a:endParaRPr lang="ru-RU" sz="1100" b="1">
              <a:solidFill>
                <a:srgbClr val="0000FF"/>
              </a:solidFill>
            </a:endParaRPr>
          </a:p>
          <a:p>
            <a:endParaRPr lang="ru-RU" sz="1100">
              <a:solidFill>
                <a:srgbClr val="0000FF"/>
              </a:solidFill>
            </a:endParaRPr>
          </a:p>
        </p:txBody>
      </p:sp>
      <p:pic>
        <p:nvPicPr>
          <p:cNvPr id="11" name="Изображение 10" descr="Снимок экрана 2018-10-05 в 15.51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187" y="3585797"/>
            <a:ext cx="4920867" cy="224581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2" name="Изображение 11" descr="Снимок экрана 2018-10-04 в 16.58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655" y="3585797"/>
            <a:ext cx="2907220" cy="224581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8809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0120" y="392385"/>
            <a:ext cx="8328187" cy="724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Объёмы мировых рынков (млрд </a:t>
            </a:r>
            <a:r>
              <a:rPr lang="en-US" sz="2800" b="1" dirty="0" smtClean="0">
                <a:solidFill>
                  <a:srgbClr val="0000FF"/>
                </a:solidFill>
              </a:rPr>
              <a:t>$) </a:t>
            </a:r>
            <a:r>
              <a:rPr lang="ru-RU" sz="2800" b="1" dirty="0" smtClean="0">
                <a:solidFill>
                  <a:srgbClr val="0000FF"/>
                </a:solidFill>
              </a:rPr>
              <a:t>и технологии ЛВГ в регенеративной медицине. 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70357" y="1321412"/>
            <a:ext cx="4407950" cy="49810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Спинномозговые травмы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Рынок  </a:t>
            </a:r>
            <a:r>
              <a:rPr lang="ru-RU" b="1" dirty="0">
                <a:solidFill>
                  <a:schemeClr val="bg1"/>
                </a:solidFill>
              </a:rPr>
              <a:t>стволовых клеток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2016</a:t>
            </a:r>
            <a:r>
              <a:rPr lang="en-US" b="1" dirty="0">
                <a:solidFill>
                  <a:schemeClr val="bg1"/>
                </a:solidFill>
              </a:rPr>
              <a:t>/2025 </a:t>
            </a:r>
            <a:r>
              <a:rPr lang="ru-RU" b="1" dirty="0" smtClean="0">
                <a:solidFill>
                  <a:schemeClr val="bg1"/>
                </a:solidFill>
              </a:rPr>
              <a:t>г </a:t>
            </a:r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</a:rPr>
              <a:t>$6,8B/$15,6B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В мире 1 млн больных  со спинно мозговыми травмами 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+ 179 тыс. ежегодно.  </a:t>
            </a:r>
          </a:p>
          <a:p>
            <a:pPr algn="ctr"/>
            <a:endParaRPr lang="ru-RU" b="1" dirty="0">
              <a:solidFill>
                <a:srgbClr val="FFFFFF"/>
              </a:solidFill>
            </a:endParaRPr>
          </a:p>
          <a:p>
            <a:pPr algn="ctr"/>
            <a:r>
              <a:rPr lang="ru-RU" b="1" dirty="0">
                <a:solidFill>
                  <a:srgbClr val="FFFFFF"/>
                </a:solidFill>
              </a:rPr>
              <a:t>З</a:t>
            </a:r>
            <a:r>
              <a:rPr lang="ru-RU" b="1" dirty="0" smtClean="0">
                <a:solidFill>
                  <a:srgbClr val="FFFFFF"/>
                </a:solidFill>
              </a:rPr>
              <a:t>атраты на лечение в год </a:t>
            </a:r>
            <a:r>
              <a:rPr lang="en-US" b="1" dirty="0" smtClean="0">
                <a:solidFill>
                  <a:srgbClr val="FFFFFF"/>
                </a:solidFill>
              </a:rPr>
              <a:t>(</a:t>
            </a:r>
            <a:r>
              <a:rPr lang="ru-RU" b="1" dirty="0">
                <a:solidFill>
                  <a:srgbClr val="FFFFFF"/>
                </a:solidFill>
              </a:rPr>
              <a:t>млрд </a:t>
            </a:r>
            <a:r>
              <a:rPr lang="en-US" b="1" dirty="0" smtClean="0">
                <a:solidFill>
                  <a:srgbClr val="FFFFFF"/>
                </a:solidFill>
              </a:rPr>
              <a:t>$)</a:t>
            </a:r>
            <a:r>
              <a:rPr lang="ru-RU" b="1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Канада </a:t>
            </a:r>
            <a:r>
              <a:rPr lang="en-US" b="1" dirty="0" smtClean="0">
                <a:solidFill>
                  <a:srgbClr val="FFFFFF"/>
                </a:solidFill>
              </a:rPr>
              <a:t> - $</a:t>
            </a:r>
            <a:r>
              <a:rPr lang="ru-RU" b="1" dirty="0" smtClean="0">
                <a:solidFill>
                  <a:srgbClr val="FFFFFF"/>
                </a:solidFill>
              </a:rPr>
              <a:t>2,67</a:t>
            </a:r>
            <a:r>
              <a:rPr lang="en-US" b="1" dirty="0" smtClean="0">
                <a:solidFill>
                  <a:srgbClr val="FFFFFF"/>
                </a:solidFill>
              </a:rPr>
              <a:t>,</a:t>
            </a:r>
            <a:r>
              <a:rPr lang="ru-RU" b="1" dirty="0" smtClean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US - $ 7,7, </a:t>
            </a:r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AUS - $1.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Полный курс лечения на 1 чел. :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Канада 1,47 – 3,03 млн.(</a:t>
            </a:r>
            <a:r>
              <a:rPr lang="en-US" b="1" dirty="0">
                <a:solidFill>
                  <a:srgbClr val="FFFFFF"/>
                </a:solidFill>
              </a:rPr>
              <a:t>CAD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endParaRPr lang="ru-RU" b="1" dirty="0" smtClean="0">
              <a:solidFill>
                <a:srgbClr val="FFFFFF"/>
              </a:solidFill>
            </a:endParaRP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США </a:t>
            </a:r>
            <a:r>
              <a:rPr lang="ru-RU" b="1" dirty="0">
                <a:solidFill>
                  <a:srgbClr val="FFFFFF"/>
                </a:solidFill>
              </a:rPr>
              <a:t>– 1,57 – 4,7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млн.</a:t>
            </a:r>
            <a:r>
              <a:rPr lang="en-US" b="1" dirty="0">
                <a:solidFill>
                  <a:srgbClr val="FFFFFF"/>
                </a:solidFill>
              </a:rPr>
              <a:t>(USD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121" y="1321412"/>
            <a:ext cx="3404475" cy="2442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Диабет (№2)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Рынок  </a:t>
            </a:r>
            <a:r>
              <a:rPr lang="ru-RU" b="1" dirty="0">
                <a:solidFill>
                  <a:srgbClr val="FFFFFF"/>
                </a:solidFill>
              </a:rPr>
              <a:t>препаратов  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2014</a:t>
            </a:r>
            <a:r>
              <a:rPr lang="en-US" b="1" dirty="0">
                <a:solidFill>
                  <a:srgbClr val="FFFFFF"/>
                </a:solidFill>
              </a:rPr>
              <a:t>/2021 </a:t>
            </a:r>
            <a:r>
              <a:rPr lang="ru-RU" b="1" dirty="0" smtClean="0">
                <a:solidFill>
                  <a:srgbClr val="FFFFFF"/>
                </a:solidFill>
              </a:rPr>
              <a:t>г </a:t>
            </a:r>
            <a:r>
              <a:rPr lang="ru-RU" b="1" dirty="0">
                <a:solidFill>
                  <a:srgbClr val="FFFFFF"/>
                </a:solidFill>
              </a:rPr>
              <a:t>- </a:t>
            </a:r>
            <a:r>
              <a:rPr lang="en-US" b="1" dirty="0">
                <a:solidFill>
                  <a:srgbClr val="FFFFFF"/>
                </a:solidFill>
              </a:rPr>
              <a:t>$23,5B/$39B</a:t>
            </a:r>
            <a:endParaRPr lang="ru-RU" b="1" dirty="0">
              <a:solidFill>
                <a:srgbClr val="FFFFFF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Число </a:t>
            </a:r>
            <a:r>
              <a:rPr lang="ru-RU" b="1" dirty="0">
                <a:solidFill>
                  <a:schemeClr val="bg1"/>
                </a:solidFill>
              </a:rPr>
              <a:t>больных 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мире -  </a:t>
            </a:r>
            <a:r>
              <a:rPr lang="ru-RU" b="1" dirty="0" smtClean="0">
                <a:solidFill>
                  <a:schemeClr val="bg1"/>
                </a:solidFill>
              </a:rPr>
              <a:t>422 млн. </a:t>
            </a:r>
            <a:r>
              <a:rPr lang="ru-RU" b="1" dirty="0">
                <a:solidFill>
                  <a:schemeClr val="bg1"/>
                </a:solidFill>
              </a:rPr>
              <a:t>(2014 г)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Россия  </a:t>
            </a:r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</a:rPr>
              <a:t>4,4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млн.(</a:t>
            </a:r>
            <a:r>
              <a:rPr lang="ru-RU" b="1" dirty="0">
                <a:solidFill>
                  <a:schemeClr val="bg1"/>
                </a:solidFill>
              </a:rPr>
              <a:t>2015 </a:t>
            </a:r>
            <a:r>
              <a:rPr lang="ru-RU" b="1" dirty="0" smtClean="0">
                <a:solidFill>
                  <a:schemeClr val="bg1"/>
                </a:solidFill>
              </a:rPr>
              <a:t>г)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0121" y="4038998"/>
            <a:ext cx="3404476" cy="2263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Регенерация зубов.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Рынок имплантов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зубных протезов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2015</a:t>
            </a:r>
            <a:r>
              <a:rPr lang="en-US" b="1" dirty="0" smtClean="0">
                <a:solidFill>
                  <a:schemeClr val="bg1"/>
                </a:solidFill>
              </a:rPr>
              <a:t>/2021 </a:t>
            </a:r>
            <a:r>
              <a:rPr lang="ru-RU" b="1" dirty="0" smtClean="0">
                <a:solidFill>
                  <a:schemeClr val="bg1"/>
                </a:solidFill>
              </a:rPr>
              <a:t>г – </a:t>
            </a:r>
            <a:r>
              <a:rPr lang="en-US" b="1" dirty="0" smtClean="0">
                <a:solidFill>
                  <a:schemeClr val="bg1"/>
                </a:solidFill>
              </a:rPr>
              <a:t>$</a:t>
            </a:r>
            <a:r>
              <a:rPr lang="ru-RU" b="1" dirty="0" smtClean="0">
                <a:solidFill>
                  <a:schemeClr val="bg1"/>
                </a:solidFill>
              </a:rPr>
              <a:t>7.57</a:t>
            </a:r>
            <a:r>
              <a:rPr lang="en-US" b="1" dirty="0" smtClean="0">
                <a:solidFill>
                  <a:schemeClr val="bg1"/>
                </a:solidFill>
              </a:rPr>
              <a:t>B/$</a:t>
            </a:r>
            <a:r>
              <a:rPr lang="ru-RU" b="1" dirty="0" smtClean="0">
                <a:solidFill>
                  <a:schemeClr val="bg1"/>
                </a:solidFill>
              </a:rPr>
              <a:t>12,3</a:t>
            </a:r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68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84420" y="1327719"/>
            <a:ext cx="8571364" cy="40499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847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Необходимость технологического прорыва и развития природоподобных технологий  медицине. .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4420" y="1605599"/>
            <a:ext cx="8302380" cy="13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DF410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596" y="1409926"/>
            <a:ext cx="82032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	</a:t>
            </a:r>
            <a:r>
              <a:rPr lang="ru-RU" sz="2000" b="1" i="1" dirty="0">
                <a:solidFill>
                  <a:srgbClr val="0000FF"/>
                </a:solidFill>
              </a:rPr>
              <a:t>« В мире происходят кардинальные технологические перемены…, … которые радикально меняли уклад жизни людей на нашей планете. …. Научно-технологический прорыв мы поставили в число ключевых национальных целей и приоритетов»….</a:t>
            </a:r>
          </a:p>
          <a:p>
            <a:r>
              <a:rPr lang="ru-RU" sz="2000" b="1" i="1" dirty="0">
                <a:solidFill>
                  <a:srgbClr val="0000FF"/>
                </a:solidFill>
              </a:rPr>
              <a:t>	"Если мы не сделаем этот прорыв… мы тогда безнадежно отстанем,реально отстанем,….»…</a:t>
            </a:r>
          </a:p>
          <a:p>
            <a:r>
              <a:rPr lang="ru-RU" sz="2000" b="1" i="1" dirty="0">
                <a:solidFill>
                  <a:srgbClr val="0000FF"/>
                </a:solidFill>
              </a:rPr>
              <a:t>	</a:t>
            </a:r>
          </a:p>
          <a:p>
            <a:r>
              <a:rPr lang="ru-RU" sz="2000" b="1" i="1">
                <a:solidFill>
                  <a:srgbClr val="0000FF"/>
                </a:solidFill>
              </a:rPr>
              <a:t>«И в генетике, и в других областях надо шире использовать так называемый </a:t>
            </a:r>
            <a:r>
              <a:rPr lang="ru-RU" sz="2000" b="1" i="1">
                <a:solidFill>
                  <a:srgbClr val="FF6600"/>
                </a:solidFill>
              </a:rPr>
              <a:t>конвергентный подход, природоподобные технологии</a:t>
            </a:r>
            <a:r>
              <a:rPr lang="ru-RU" sz="2000" b="1" i="1">
                <a:solidFill>
                  <a:srgbClr val="0000FF"/>
                </a:solidFill>
              </a:rPr>
              <a:t>. На этой базе мы сможем создавать новые лекарства и методы лечения тяжёлых заболеваний…»</a:t>
            </a:r>
            <a:r>
              <a:rPr lang="ru-RU" sz="2000" b="1" dirty="0">
                <a:solidFill>
                  <a:srgbClr val="0000FF"/>
                </a:solidFill>
              </a:rPr>
              <a:t> </a:t>
            </a:r>
            <a:endParaRPr lang="ru-RU" sz="2000" b="1" i="1" dirty="0">
              <a:solidFill>
                <a:srgbClr val="0000FF"/>
              </a:solidFill>
            </a:endParaRPr>
          </a:p>
          <a:p>
            <a:r>
              <a:rPr lang="ru-RU" sz="2000" b="1" i="1" dirty="0">
                <a:solidFill>
                  <a:srgbClr val="0000FF"/>
                </a:solidFill>
              </a:rPr>
              <a:t>	</a:t>
            </a:r>
            <a:r>
              <a:rPr lang="ru-RU" sz="2000" b="1" dirty="0">
                <a:solidFill>
                  <a:srgbClr val="0000FF"/>
                </a:solidFill>
              </a:rPr>
              <a:t>									Путин В.В.,  Президент России.</a:t>
            </a: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5663541"/>
            <a:ext cx="8408257" cy="84879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Заявлена цель технологического прорыва и обозначены задачи развития природоподобных технологий в медицине.</a:t>
            </a:r>
          </a:p>
        </p:txBody>
      </p:sp>
    </p:spTree>
    <p:extLst>
      <p:ext uri="{BB962C8B-B14F-4D97-AF65-F5344CB8AC3E}">
        <p14:creationId xmlns:p14="http://schemas.microsoft.com/office/powerpoint/2010/main" xmlns="" val="53746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Перспективность  практической реализации предлагаемых технологий. 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417638"/>
            <a:ext cx="8540041" cy="47953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0000FF"/>
                </a:solidFill>
              </a:rPr>
              <a:t>Разработано теоретическое обоснование технологии квантового программирующего  воздействия на био систему.</a:t>
            </a:r>
          </a:p>
          <a:p>
            <a:pPr>
              <a:lnSpc>
                <a:spcPct val="120000"/>
              </a:lnSpc>
            </a:pPr>
            <a:r>
              <a:rPr lang="ru-RU" sz="1900" b="1" dirty="0">
                <a:solidFill>
                  <a:srgbClr val="FF6600"/>
                </a:solidFill>
              </a:rPr>
              <a:t>Результаты э</a:t>
            </a:r>
            <a:r>
              <a:rPr lang="ru-RU" sz="1900" b="1" dirty="0" smtClean="0">
                <a:solidFill>
                  <a:srgbClr val="FF6600"/>
                </a:solidFill>
              </a:rPr>
              <a:t>кспериментальных исследований (включая независимые) и множество прецедентов подтверждают работоспособность предлагаемой технологии.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0000FF"/>
                </a:solidFill>
              </a:rPr>
              <a:t>Универсальность программирующего  квантового  воздействия на био систему – это принципиально и качественно новые походы в лечении тяжелых и неизлечимых болезней, в регенеративной медицине и т.д.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0000FF"/>
                </a:solidFill>
              </a:rPr>
              <a:t>Реализации технологии и создание новых коммерческих продуктов не требует существенных </a:t>
            </a:r>
            <a:r>
              <a:rPr lang="en-US" sz="1900" b="1" dirty="0" smtClean="0">
                <a:solidFill>
                  <a:srgbClr val="0000FF"/>
                </a:solidFill>
              </a:rPr>
              <a:t>CAPEX  </a:t>
            </a:r>
            <a:r>
              <a:rPr lang="ru-RU" sz="1900" b="1" dirty="0" smtClean="0">
                <a:solidFill>
                  <a:srgbClr val="0000FF"/>
                </a:solidFill>
              </a:rPr>
              <a:t>и </a:t>
            </a:r>
            <a:r>
              <a:rPr lang="en-US" sz="1900" b="1" dirty="0" smtClean="0">
                <a:solidFill>
                  <a:srgbClr val="0000FF"/>
                </a:solidFill>
              </a:rPr>
              <a:t> OPEX</a:t>
            </a:r>
            <a:r>
              <a:rPr lang="ru-RU" sz="1900" b="1" dirty="0" smtClean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900" b="1" dirty="0">
                <a:solidFill>
                  <a:srgbClr val="0000FF"/>
                </a:solidFill>
              </a:rPr>
              <a:t>Соответствие одному из направлений  Национальной Технологической Инициативы («технологии управления свойствами биологических объектов» (</a:t>
            </a:r>
            <a:r>
              <a:rPr lang="en-US" sz="1900" b="1" dirty="0">
                <a:solidFill>
                  <a:srgbClr val="0000FF"/>
                </a:solidFill>
              </a:rPr>
              <a:t>HealthNet</a:t>
            </a:r>
            <a:r>
              <a:rPr lang="ru-RU" sz="1900" b="1" dirty="0">
                <a:solidFill>
                  <a:srgbClr val="0000FF"/>
                </a:solidFill>
              </a:rPr>
              <a:t>)) окрывает позитивную перспективу на дальнейшее успешное развитие проекта.  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900" dirty="0"/>
          </a:p>
          <a:p>
            <a:endParaRPr lang="ru-RU" sz="2000" b="1" dirty="0" smtClean="0">
              <a:solidFill>
                <a:srgbClr val="0000FF"/>
              </a:solidFill>
            </a:endParaRP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0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Предпосылки реализации ЛВГ технологии в регенеративной медицине.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4420" y="1605599"/>
            <a:ext cx="8302380" cy="13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DF410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805" y="1435873"/>
            <a:ext cx="54158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avoye LET Plain:1.0"/>
                <a:cs typeface="Savoye LET Plain:1.0"/>
              </a:rPr>
              <a:t>Предлагаемые технологии квантового управления </a:t>
            </a:r>
            <a:r>
              <a:rPr lang="ru-RU" sz="1600" b="1" dirty="0">
                <a:latin typeface="Savoye LET Plain:1.0"/>
                <a:cs typeface="Savoye LET Plain:1.0"/>
              </a:rPr>
              <a:t>свойствами биологических объектов является не просто </a:t>
            </a:r>
            <a:r>
              <a:rPr lang="ru-RU" sz="1600" b="1" dirty="0" err="1" smtClean="0">
                <a:latin typeface="Savoye LET Plain:1.0"/>
                <a:cs typeface="Savoye LET Plain:1.0"/>
              </a:rPr>
              <a:t>природоподобной</a:t>
            </a:r>
            <a:r>
              <a:rPr lang="ru-RU" sz="1600" b="1" dirty="0" smtClean="0">
                <a:latin typeface="Savoye LET Plain:1.0"/>
                <a:cs typeface="Savoye LET Plain:1.0"/>
              </a:rPr>
              <a:t>, но  </a:t>
            </a:r>
            <a:r>
              <a:rPr lang="ru-RU" sz="1600" b="1" dirty="0">
                <a:latin typeface="Savoye LET Plain:1.0"/>
                <a:cs typeface="Savoye LET Plain:1.0"/>
              </a:rPr>
              <a:t>технологией прорыва в </a:t>
            </a:r>
            <a:r>
              <a:rPr lang="ru-RU" sz="1600" b="1" dirty="0" smtClean="0">
                <a:latin typeface="Savoye LET Plain:1.0"/>
                <a:cs typeface="Savoye LET Plain:1.0"/>
              </a:rPr>
              <a:t>генетике и  регенеративной медицине. Она   полностью соответствует Президентскому </a:t>
            </a:r>
            <a:r>
              <a:rPr lang="ru-RU" sz="1600" b="1" dirty="0">
                <a:latin typeface="Savoye LET Plain:1.0"/>
                <a:cs typeface="Savoye LET Plain:1.0"/>
              </a:rPr>
              <a:t>посланию.  Для реализации предлагаемой Идеи и разработанной на её основе </a:t>
            </a:r>
            <a:r>
              <a:rPr lang="ru-RU" sz="1600" b="1" dirty="0" smtClean="0">
                <a:latin typeface="Savoye LET Plain:1.0"/>
                <a:cs typeface="Savoye LET Plain:1.0"/>
              </a:rPr>
              <a:t>технологий </a:t>
            </a:r>
            <a:r>
              <a:rPr lang="ru-RU" sz="1600" b="1" dirty="0">
                <a:latin typeface="Savoye LET Plain:1.0"/>
                <a:cs typeface="Savoye LET Plain:1.0"/>
              </a:rPr>
              <a:t>имеются все предпосылки: разработанная теория, базовое оборудование для начала работ, множество </a:t>
            </a:r>
            <a:r>
              <a:rPr lang="ru-RU" sz="1600" b="1" dirty="0" smtClean="0">
                <a:latin typeface="Savoye LET Plain:1.0"/>
                <a:cs typeface="Savoye LET Plain:1.0"/>
              </a:rPr>
              <a:t>прецедентов и реальных доказательств, </a:t>
            </a:r>
            <a:r>
              <a:rPr lang="ru-RU" sz="1600" b="1" dirty="0">
                <a:latin typeface="Savoye LET Plain:1.0"/>
                <a:cs typeface="Savoye LET Plain:1.0"/>
              </a:rPr>
              <a:t>на основе которых в короткие сроки после необходимых до/клинических исследований может быть создан коммерческий продукт и т.д.</a:t>
            </a:r>
          </a:p>
          <a:p>
            <a:endParaRPr lang="ru-RU" sz="1600" b="1" dirty="0">
              <a:latin typeface="Savoye LET Plain:1.0"/>
              <a:cs typeface="Savoye LET Plain:1.0"/>
            </a:endParaRPr>
          </a:p>
          <a:p>
            <a:r>
              <a:rPr lang="ru-RU" sz="1600" b="1" dirty="0">
                <a:latin typeface="Savoye LET Plain:1.0"/>
                <a:cs typeface="Savoye LET Plain:1.0"/>
              </a:rPr>
              <a:t>Осталось немного – реализовать.</a:t>
            </a:r>
          </a:p>
          <a:p>
            <a:r>
              <a:rPr lang="ru-RU" sz="1600" b="1" dirty="0">
                <a:latin typeface="Savoye LET Plain:1.0"/>
                <a:cs typeface="Savoye LET Plain:1.0"/>
              </a:rPr>
              <a:t>С уважением</a:t>
            </a:r>
          </a:p>
          <a:p>
            <a:pPr algn="r"/>
            <a:r>
              <a:rPr lang="ru-RU" sz="1600" b="1" dirty="0" err="1" smtClean="0">
                <a:latin typeface="Savoye LET Plain:1.0"/>
                <a:cs typeface="Savoye LET Plain:1.0"/>
              </a:rPr>
              <a:t>Акад</a:t>
            </a:r>
            <a:r>
              <a:rPr lang="ru-RU" sz="1600" b="1" dirty="0" smtClean="0">
                <a:latin typeface="Savoye LET Plain:1.0"/>
                <a:cs typeface="Savoye LET Plain:1.0"/>
              </a:rPr>
              <a:t> РАЕН, РАМТН и МАНЭБ.     </a:t>
            </a:r>
            <a:r>
              <a:rPr lang="ru-RU" sz="1600" b="1" dirty="0">
                <a:latin typeface="Savoye LET Plain:1.0"/>
                <a:cs typeface="Savoye LET Plain:1.0"/>
              </a:rPr>
              <a:t>Гаряев П.П</a:t>
            </a:r>
            <a:r>
              <a:rPr lang="ru-RU" sz="1600" b="1" dirty="0">
                <a:latin typeface="Cochin"/>
                <a:cs typeface="Cochin"/>
              </a:rPr>
              <a:t>.</a:t>
            </a:r>
          </a:p>
          <a:p>
            <a:pPr algn="r"/>
            <a:endParaRPr lang="ru-RU" sz="1600" b="1" dirty="0">
              <a:latin typeface="Cochin"/>
              <a:cs typeface="Cochin"/>
            </a:endParaRPr>
          </a:p>
          <a:p>
            <a:pPr algn="r"/>
            <a:r>
              <a:rPr lang="ru-RU" b="1" dirty="0">
                <a:latin typeface="Savoye LET Plain:1.0"/>
                <a:cs typeface="Savoye LET Plain:1.0"/>
              </a:rPr>
              <a:t>+7-985-4340425</a:t>
            </a:r>
          </a:p>
          <a:p>
            <a:pPr algn="r"/>
            <a:r>
              <a:rPr lang="en-US" b="1" dirty="0" smtClean="0">
                <a:latin typeface="Savoye LET Plain:1.0"/>
                <a:cs typeface="Savoye LET Plain:1.0"/>
              </a:rPr>
              <a:t>gariaev@mail.ru</a:t>
            </a:r>
            <a:endParaRPr lang="ru-RU" sz="1600" b="1" dirty="0">
              <a:latin typeface="Savoye LET Plain:1.0"/>
              <a:cs typeface="Savoye LET Plain:1.0"/>
            </a:endParaRPr>
          </a:p>
          <a:p>
            <a:pPr algn="r"/>
            <a:r>
              <a:rPr lang="ru-RU" sz="1600" b="1" dirty="0">
                <a:latin typeface="Savoye LET Plain:1.0"/>
                <a:cs typeface="Savoye LET Plain:1.0"/>
              </a:rPr>
              <a:t> </a:t>
            </a:r>
          </a:p>
        </p:txBody>
      </p:sp>
      <p:pic>
        <p:nvPicPr>
          <p:cNvPr id="3" name="Изображение 2" descr="Снимок экрана 2018-09-24 в 17.53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605599"/>
            <a:ext cx="2345003" cy="24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8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371391" y="121780"/>
            <a:ext cx="9847845" cy="73182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Приложение 1(3).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Список монографий и статей (основные).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695" y="946177"/>
            <a:ext cx="8690623" cy="547431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5600" b="1" dirty="0" smtClean="0"/>
              <a:t>Монографии</a:t>
            </a:r>
            <a:r>
              <a:rPr lang="en-US" sz="5600" b="1" dirty="0"/>
              <a:t>.</a:t>
            </a:r>
            <a:endParaRPr lang="ru-RU" sz="56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1.Гаряев </a:t>
            </a:r>
            <a:r>
              <a:rPr lang="en-US" sz="4800" b="1" dirty="0"/>
              <a:t>П.П., 1994, Волновой </a:t>
            </a:r>
            <a:r>
              <a:rPr lang="en-US" sz="4800" b="1" dirty="0" err="1"/>
              <a:t>геном</a:t>
            </a:r>
            <a:r>
              <a:rPr lang="en-US" sz="4800" b="1" dirty="0"/>
              <a:t>. </a:t>
            </a:r>
            <a:r>
              <a:rPr lang="en-US" sz="4800" b="1" dirty="0" err="1"/>
              <a:t>Монография</a:t>
            </a:r>
            <a:r>
              <a:rPr lang="en-US" sz="4800" b="1" dirty="0"/>
              <a:t>. </a:t>
            </a:r>
            <a:r>
              <a:rPr lang="en-US" sz="4800" b="1" dirty="0" err="1"/>
              <a:t>М</a:t>
            </a:r>
            <a:r>
              <a:rPr lang="en-US" sz="4800" b="1" dirty="0"/>
              <a:t>. </a:t>
            </a:r>
            <a:r>
              <a:rPr lang="en-US" sz="4800" b="1" dirty="0" err="1" smtClean="0"/>
              <a:t>Изд.Общественная</a:t>
            </a:r>
            <a:r>
              <a:rPr lang="en-US" sz="4800" b="1" dirty="0" smtClean="0"/>
              <a:t> </a:t>
            </a:r>
            <a:r>
              <a:rPr lang="en-US" sz="4800" b="1" dirty="0" err="1"/>
              <a:t>польза</a:t>
            </a:r>
            <a:r>
              <a:rPr lang="en-US" sz="4800" b="1" dirty="0"/>
              <a:t>. 279с. (</a:t>
            </a:r>
            <a:r>
              <a:rPr lang="en-US" sz="4800" b="1" u="sng" dirty="0">
                <a:hlinkClick r:id="rId2"/>
              </a:rPr>
              <a:t>http://www.russkiyimperatorskiydom.ru/files/ERM%205.pdf</a:t>
            </a:r>
            <a:r>
              <a:rPr lang="en-US" sz="4800" b="1" dirty="0">
                <a:hlinkClick r:id="rId2"/>
              </a:rPr>
              <a:t>)</a:t>
            </a:r>
            <a:r>
              <a:rPr lang="en-US" sz="4800" b="1" dirty="0" smtClean="0">
                <a:hlinkClick r:id="rId2"/>
              </a:rPr>
              <a:t>279с</a:t>
            </a:r>
            <a:endParaRPr lang="ru-RU" sz="48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2.Гаряев </a:t>
            </a:r>
            <a:r>
              <a:rPr lang="en-US" sz="4800" b="1" dirty="0"/>
              <a:t>П.П., Лингвистико-волновой </a:t>
            </a:r>
            <a:r>
              <a:rPr lang="en-US" sz="4800" b="1" dirty="0" err="1"/>
              <a:t>геном</a:t>
            </a:r>
            <a:r>
              <a:rPr lang="en-US" sz="4800" b="1" dirty="0"/>
              <a:t>: </a:t>
            </a:r>
            <a:r>
              <a:rPr lang="en-US" sz="4800" b="1" dirty="0" err="1"/>
              <a:t>теория</a:t>
            </a:r>
            <a:r>
              <a:rPr lang="en-US" sz="4800" b="1" dirty="0"/>
              <a:t> </a:t>
            </a:r>
            <a:r>
              <a:rPr lang="en-US" sz="4800" b="1" dirty="0" err="1"/>
              <a:t>и</a:t>
            </a:r>
            <a:r>
              <a:rPr lang="en-US" sz="4800" b="1" dirty="0"/>
              <a:t> </a:t>
            </a:r>
            <a:r>
              <a:rPr lang="en-US" sz="4800" b="1" dirty="0" err="1"/>
              <a:t>практика</a:t>
            </a:r>
            <a:r>
              <a:rPr lang="en-US" sz="4800" b="1" dirty="0" err="1" smtClean="0"/>
              <a:t>;Институт</a:t>
            </a:r>
            <a:r>
              <a:rPr lang="en-US" sz="4800" b="1" dirty="0" smtClean="0"/>
              <a:t> </a:t>
            </a:r>
            <a:r>
              <a:rPr lang="en-US" sz="4800" b="1" dirty="0" err="1"/>
              <a:t>квантовой</a:t>
            </a:r>
            <a:r>
              <a:rPr lang="en-US" sz="4800" b="1" dirty="0"/>
              <a:t> генетики. — </a:t>
            </a:r>
            <a:r>
              <a:rPr lang="en-US" sz="4800" b="1" dirty="0" err="1"/>
              <a:t>Киев</a:t>
            </a:r>
            <a:r>
              <a:rPr lang="en-US" sz="4800" b="1" dirty="0"/>
              <a:t>, 2009 — 218с.(</a:t>
            </a:r>
            <a:r>
              <a:rPr lang="en-US" sz="4800" b="1" u="sng" dirty="0">
                <a:hlinkClick r:id="rId3"/>
              </a:rPr>
              <a:t>http://www.wavegenetic.ru/Petr_Gariaev.pdf</a:t>
            </a:r>
            <a:r>
              <a:rPr lang="en-US" sz="4800" b="1" dirty="0" smtClean="0"/>
              <a:t>)</a:t>
            </a:r>
            <a:endParaRPr lang="ru-RU" sz="48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3. Гаряев </a:t>
            </a:r>
            <a:r>
              <a:rPr lang="en-US" sz="4800" b="1" dirty="0"/>
              <a:t>П.П.,1997, Волновой </a:t>
            </a:r>
            <a:r>
              <a:rPr lang="en-US" sz="4800" b="1" dirty="0" err="1"/>
              <a:t>генетический</a:t>
            </a:r>
            <a:r>
              <a:rPr lang="en-US" sz="4800" b="1" dirty="0"/>
              <a:t> </a:t>
            </a:r>
            <a:r>
              <a:rPr lang="en-US" sz="4800" b="1" dirty="0" err="1" smtClean="0"/>
              <a:t>код.М</a:t>
            </a:r>
            <a:r>
              <a:rPr lang="en-US" sz="4800" b="1" dirty="0"/>
              <a:t>. </a:t>
            </a:r>
            <a:r>
              <a:rPr lang="en-US" sz="4800" b="1" dirty="0" err="1"/>
              <a:t>Изд</a:t>
            </a:r>
            <a:r>
              <a:rPr lang="en-US" sz="4800" b="1" dirty="0"/>
              <a:t>. «</a:t>
            </a:r>
            <a:r>
              <a:rPr lang="en-US" sz="4800" b="1" dirty="0" err="1"/>
              <a:t>Издатцентр</a:t>
            </a:r>
            <a:r>
              <a:rPr lang="en-US" sz="4800" b="1" dirty="0"/>
              <a:t>». 108 </a:t>
            </a:r>
            <a:r>
              <a:rPr lang="en-US" sz="4800" b="1" dirty="0" err="1"/>
              <a:t>стр</a:t>
            </a:r>
            <a:r>
              <a:rPr lang="en-US" sz="4800" b="1" dirty="0"/>
              <a:t>.(</a:t>
            </a:r>
            <a:r>
              <a:rPr lang="en-US" sz="4800" b="1" dirty="0">
                <a:hlinkClick r:id="rId4"/>
              </a:rPr>
              <a:t>http://www.e-reading.club/bookreader.php/1028079/Garyaev_</a:t>
            </a:r>
            <a:r>
              <a:rPr lang="en-US" sz="4800" b="1" dirty="0" smtClean="0">
                <a:hlinkClick r:id="rId4"/>
              </a:rPr>
              <a:t>-__Volnovoy_geneticheskiy_kod.html</a:t>
            </a:r>
            <a:endParaRPr lang="ru-RU" sz="48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4.</a:t>
            </a:r>
            <a:r>
              <a:rPr lang="ru-RU" sz="4800" b="1" dirty="0" smtClean="0"/>
              <a:t>Код </a:t>
            </a:r>
            <a:r>
              <a:rPr lang="ru-RU" sz="4800" b="1" dirty="0"/>
              <a:t>Бога. </a:t>
            </a:r>
            <a:r>
              <a:rPr lang="ru-RU" sz="4800" b="1" dirty="0" smtClean="0"/>
              <a:t>Лингвистико</a:t>
            </a:r>
            <a:r>
              <a:rPr lang="ru-RU" sz="4800" b="1" dirty="0"/>
              <a:t>-волновая </a:t>
            </a:r>
            <a:r>
              <a:rPr lang="ru-RU" sz="4800" b="1" dirty="0" smtClean="0"/>
              <a:t>генетика. М.с.112 Изд. </a:t>
            </a:r>
            <a:r>
              <a:rPr lang="ru-RU" sz="4800" b="1" dirty="0" err="1" smtClean="0"/>
              <a:t>Концептуал</a:t>
            </a:r>
            <a:r>
              <a:rPr lang="ru-RU" sz="4800" b="1" dirty="0" smtClean="0"/>
              <a:t> </a:t>
            </a:r>
            <a:r>
              <a:rPr lang="ru-RU" sz="4800" b="1" dirty="0"/>
              <a:t>(2017)</a:t>
            </a:r>
            <a:r>
              <a:rPr lang="ru-RU" sz="4800" b="1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4800" b="1" dirty="0"/>
              <a:t>5. Шипов Г.И., Гаряев П.П.  Квантовый геном в понятиях физического вакуума., М, с.152 Изд</a:t>
            </a:r>
            <a:r>
              <a:rPr lang="ru-RU" sz="4800" b="1" dirty="0" smtClean="0"/>
              <a:t>. </a:t>
            </a:r>
            <a:r>
              <a:rPr lang="ru-RU" sz="4800" b="1" dirty="0" err="1" smtClean="0"/>
              <a:t>Концептуал</a:t>
            </a:r>
            <a:r>
              <a:rPr lang="ru-RU" sz="4800" b="1" dirty="0" smtClean="0"/>
              <a:t> </a:t>
            </a:r>
            <a:r>
              <a:rPr lang="ru-RU" sz="4800" b="1" dirty="0"/>
              <a:t>(2018).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56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5600" b="1" dirty="0" smtClean="0"/>
              <a:t>Статьи (основные): </a:t>
            </a:r>
            <a:endParaRPr lang="ru-RU" sz="56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1.Gariaev </a:t>
            </a:r>
            <a:r>
              <a:rPr lang="en-US" sz="4800" b="1" dirty="0"/>
              <a:t>P</a:t>
            </a:r>
            <a:r>
              <a:rPr lang="ru-RU" sz="4800" b="1" dirty="0"/>
              <a:t>.</a:t>
            </a:r>
            <a:r>
              <a:rPr lang="en-US" sz="4800" b="1" dirty="0"/>
              <a:t>P</a:t>
            </a:r>
            <a:r>
              <a:rPr lang="ru-RU" sz="4800" b="1" dirty="0"/>
              <a:t>., </a:t>
            </a:r>
            <a:r>
              <a:rPr lang="en-US" sz="4800" b="1" dirty="0" err="1"/>
              <a:t>Chudin</a:t>
            </a:r>
            <a:r>
              <a:rPr lang="en-US" sz="4800" b="1" dirty="0"/>
              <a:t> V</a:t>
            </a:r>
            <a:r>
              <a:rPr lang="ru-RU" sz="4800" b="1" dirty="0"/>
              <a:t>.</a:t>
            </a:r>
            <a:r>
              <a:rPr lang="en-US" sz="4800" b="1" dirty="0"/>
              <a:t>I</a:t>
            </a:r>
            <a:r>
              <a:rPr lang="ru-RU" sz="4800" b="1" dirty="0"/>
              <a:t>., </a:t>
            </a:r>
            <a:r>
              <a:rPr lang="en-US" sz="4800" b="1" dirty="0" err="1"/>
              <a:t>Komissarov</a:t>
            </a:r>
            <a:r>
              <a:rPr lang="en-US" sz="4800" b="1" dirty="0"/>
              <a:t> G</a:t>
            </a:r>
            <a:r>
              <a:rPr lang="ru-RU" sz="4800" b="1" dirty="0"/>
              <a:t>.</a:t>
            </a:r>
            <a:r>
              <a:rPr lang="en-US" sz="4800" b="1" dirty="0"/>
              <a:t>G</a:t>
            </a:r>
            <a:r>
              <a:rPr lang="ru-RU" sz="4800" b="1" dirty="0"/>
              <a:t>., </a:t>
            </a:r>
            <a:r>
              <a:rPr lang="en-US" sz="4800" b="1" dirty="0"/>
              <a:t>Berezin A</a:t>
            </a:r>
            <a:r>
              <a:rPr lang="ru-RU" sz="4800" b="1" dirty="0"/>
              <a:t>.</a:t>
            </a:r>
            <a:r>
              <a:rPr lang="en-US" sz="4800" b="1" dirty="0"/>
              <a:t>A</a:t>
            </a:r>
            <a:r>
              <a:rPr lang="ru-RU" sz="4800" b="1" dirty="0"/>
              <a:t>., </a:t>
            </a:r>
            <a:r>
              <a:rPr lang="en-US" sz="4800" b="1" dirty="0"/>
              <a:t>Vasiliev A</a:t>
            </a:r>
            <a:r>
              <a:rPr lang="ru-RU" sz="4800" b="1" dirty="0"/>
              <a:t>.</a:t>
            </a:r>
            <a:r>
              <a:rPr lang="en-US" sz="4800" b="1" dirty="0"/>
              <a:t>A</a:t>
            </a:r>
            <a:r>
              <a:rPr lang="ru-RU" sz="4800" b="1" dirty="0"/>
              <a:t>., 1991, </a:t>
            </a:r>
            <a:r>
              <a:rPr lang="en-US" sz="4800" b="1" dirty="0" err="1"/>
              <a:t>Hologrphic</a:t>
            </a:r>
            <a:r>
              <a:rPr lang="en-US" sz="4800" b="1" dirty="0"/>
              <a:t> Associative Memory of Biological Systems, Proceedings SPIE - The International Society for Optical Engineering. Optical Memory and Neural Networks., v.1621, p.280- 291. USA.</a:t>
            </a:r>
            <a:endParaRPr lang="ru-RU" sz="48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2.</a:t>
            </a:r>
            <a:r>
              <a:rPr lang="ru-RU" sz="4800" b="1" dirty="0"/>
              <a:t> </a:t>
            </a:r>
            <a:r>
              <a:rPr lang="ru-RU" sz="4800" b="1" dirty="0" smtClean="0"/>
              <a:t>Гаряев </a:t>
            </a:r>
            <a:r>
              <a:rPr lang="ru-RU" sz="4800" b="1" dirty="0"/>
              <a:t>П.П.,  1994,  Волновой геном. М. Изд. Общественная польза. 279с. </a:t>
            </a:r>
            <a:r>
              <a:rPr lang="ru-RU" sz="4800" b="1" dirty="0" err="1"/>
              <a:t>Моногр</a:t>
            </a:r>
            <a:r>
              <a:rPr lang="ru-RU" sz="4800" b="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3.Gariaev </a:t>
            </a:r>
            <a:r>
              <a:rPr lang="en-US" sz="4800" b="1" dirty="0"/>
              <a:t>P.P.,  Vasiliev A.A.,  Berezin A.A.,  1994,   Holographic associative memory  and  information transmission by solitary waves in biological systems. SPIE - The International Society for Optical Engineering.  CIS Selected Papers.  Coherent Measuring and Data Processing Methods and Devices. v.1978, pp.249-259.</a:t>
            </a:r>
            <a:endParaRPr lang="ru-RU" sz="48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4.</a:t>
            </a:r>
            <a:r>
              <a:rPr lang="ru-RU" sz="4800" b="1" dirty="0" err="1" smtClean="0"/>
              <a:t>И.В.Прангишвили</a:t>
            </a:r>
            <a:r>
              <a:rPr lang="ru-RU" sz="4800" b="1" dirty="0"/>
              <a:t>, П.П.Гаряев, </a:t>
            </a:r>
            <a:r>
              <a:rPr lang="ru-RU" sz="4800" b="1" dirty="0" err="1"/>
              <a:t>Г.Г.Тертышный</a:t>
            </a:r>
            <a:r>
              <a:rPr lang="ru-RU" sz="4800" b="1" dirty="0"/>
              <a:t>, </a:t>
            </a:r>
            <a:r>
              <a:rPr lang="ru-RU" sz="4800" b="1" dirty="0" err="1"/>
              <a:t>В.В.Максименко</a:t>
            </a:r>
            <a:r>
              <a:rPr lang="ru-RU" sz="4800" b="1" dirty="0"/>
              <a:t>, </a:t>
            </a:r>
            <a:r>
              <a:rPr lang="ru-RU" sz="4800" b="1" dirty="0" err="1"/>
              <a:t>А.В.Мологин</a:t>
            </a:r>
            <a:r>
              <a:rPr lang="ru-RU" sz="4800" b="1" dirty="0"/>
              <a:t>, </a:t>
            </a:r>
            <a:r>
              <a:rPr lang="ru-RU" sz="4800" b="1" dirty="0" err="1"/>
              <a:t>Е.А.Леонова</a:t>
            </a:r>
            <a:r>
              <a:rPr lang="ru-RU" sz="4800" b="1" dirty="0"/>
              <a:t>, </a:t>
            </a:r>
            <a:r>
              <a:rPr lang="ru-RU" sz="4800" b="1" dirty="0" err="1"/>
              <a:t>Э.Р.Мулдашев</a:t>
            </a:r>
            <a:r>
              <a:rPr lang="ru-RU" sz="4800" b="1" dirty="0"/>
              <a:t>, 2000, Спектроскопия радиоволновых излучений локализованных фотонов: выход на квантово-нелокальные биоинформационные процессы. Датчики и Системы, №9 (18), с.2-13.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5.</a:t>
            </a:r>
            <a:r>
              <a:rPr lang="ru-RU" sz="4800" b="1" dirty="0" smtClean="0"/>
              <a:t>Гаряев </a:t>
            </a:r>
            <a:r>
              <a:rPr lang="ru-RU" sz="4800" b="1" dirty="0"/>
              <a:t>П.П., Кокая А.А., Леонова-Гаряева Е.А., Мулдашев Э.Р., Мухина И.В.,  Смелов М.В., Тертышный Г.Г., </a:t>
            </a:r>
            <a:r>
              <a:rPr lang="ru-RU" sz="4800" b="1" dirty="0" err="1"/>
              <a:t>Товмаш</a:t>
            </a:r>
            <a:r>
              <a:rPr lang="ru-RU" sz="4800" b="1" dirty="0"/>
              <a:t> А.В., 2007, Теоретические модели волновой генетики и воспроизведение волнового иммунитета в эксперименте. Новые медицинские технологии/Новое медицинское оборудование, №11, с. 26-70. </a:t>
            </a:r>
          </a:p>
          <a:p>
            <a:pPr marL="0" indent="0">
              <a:buNone/>
            </a:pPr>
            <a:r>
              <a:rPr lang="en-US" sz="4800" b="1" dirty="0" smtClean="0"/>
              <a:t>6. </a:t>
            </a:r>
            <a:r>
              <a:rPr lang="ru-RU" sz="4800"/>
              <a:t> </a:t>
            </a:r>
            <a:r>
              <a:rPr lang="en-US" sz="4800" b="1" dirty="0"/>
              <a:t>Gariaev P.P, Another Understanding of the Model of Genetic Code Theoretical Analysis.  Open Journal of Genetics, 2015, 5, 92-109.  Published Online June 2015 in </a:t>
            </a:r>
            <a:r>
              <a:rPr lang="en-US" sz="4800" b="1" dirty="0" err="1"/>
              <a:t>SciRes</a:t>
            </a:r>
            <a:r>
              <a:rPr lang="en-US" sz="4800" b="1" dirty="0"/>
              <a:t>. </a:t>
            </a:r>
            <a:r>
              <a:rPr lang="en-US" sz="4800"/>
              <a:t> (</a:t>
            </a:r>
            <a:r>
              <a:rPr lang="ru-RU" sz="4800"/>
              <a:t>Другое понимание модели  ген. кода. Теор. Анализ</a:t>
            </a:r>
            <a:r>
              <a:rPr lang="en-US" sz="4800"/>
              <a:t>) </a:t>
            </a:r>
            <a:r>
              <a:rPr lang="en-US" sz="4800" b="1" u="sng">
                <a:hlinkClick r:id="rId5"/>
              </a:rPr>
              <a:t>https://www.scirp.org/journal/PaperInformation.aspx?paperID=57601, </a:t>
            </a:r>
            <a:r>
              <a:rPr lang="en-US" sz="4800" b="1">
                <a:solidFill>
                  <a:srgbClr val="0000FF"/>
                </a:solidFill>
                <a:hlinkClick r:id="rId6"/>
              </a:rPr>
              <a:t>http://file.scirp.org/pdf/OJGen_2014072316251575.</a:t>
            </a:r>
            <a:r>
              <a:rPr lang="en-US" sz="4800" b="1">
                <a:hlinkClick r:id="rId6"/>
              </a:rPr>
              <a:t>pdf</a:t>
            </a:r>
            <a:endParaRPr lang="en-US" sz="4800" b="1"/>
          </a:p>
          <a:p>
            <a:pPr marL="0" indent="0">
              <a:buNone/>
            </a:pPr>
            <a:r>
              <a:rPr lang="en-US" sz="4800"/>
              <a:t>7</a:t>
            </a:r>
            <a:r>
              <a:rPr lang="en-US" sz="4800" b="1"/>
              <a:t>. </a:t>
            </a:r>
            <a:r>
              <a:rPr lang="en-US" sz="4800" b="1" dirty="0"/>
              <a:t>Gariaev P.P, </a:t>
            </a:r>
            <a:r>
              <a:rPr lang="en-US" sz="4800" b="1"/>
              <a:t>The Syhomy of the Genetic Code Is the Path to the Real Speech Characteristics of the Encoded Proteins (</a:t>
            </a:r>
            <a:r>
              <a:rPr lang="ru-RU" sz="4800" b="1"/>
              <a:t>Сиомы генетического кода – путь  к его реальн. речевым характеристикам</a:t>
            </a:r>
            <a:r>
              <a:rPr lang="en-US" sz="4800" b="1"/>
              <a:t>) </a:t>
            </a:r>
            <a:r>
              <a:rPr lang="en-US" sz="4800" b="1" dirty="0"/>
              <a:t>Open Journal of Genetics, 2018, 8, 23-33.  Published Online </a:t>
            </a:r>
            <a:r>
              <a:rPr lang="fr-FR" sz="4800" b="1" dirty="0"/>
              <a:t>Vol.8 No.2, June 2018 </a:t>
            </a:r>
            <a:r>
              <a:rPr lang="en-US" sz="4800" b="1" dirty="0"/>
              <a:t>in </a:t>
            </a:r>
            <a:r>
              <a:rPr lang="en-US" sz="4800" b="1" dirty="0" err="1"/>
              <a:t>SciRes</a:t>
            </a:r>
            <a:r>
              <a:rPr lang="en-US" sz="4800" b="1" dirty="0"/>
              <a:t>.</a:t>
            </a:r>
            <a:r>
              <a:rPr lang="en-US" sz="4800" b="1" dirty="0">
                <a:hlinkClick r:id="rId7"/>
              </a:rPr>
              <a:t> </a:t>
            </a:r>
            <a:r>
              <a:rPr lang="ru-RU" sz="4800" b="1">
                <a:hlinkClick r:id="rId8"/>
              </a:rPr>
              <a:t>https://www.scirp.org/journal/PaperInformation.aspx?paperID=85202</a:t>
            </a:r>
            <a:endParaRPr lang="ru-RU" sz="4800" b="1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 smtClean="0"/>
              <a:t>8.Korneev </a:t>
            </a:r>
            <a:r>
              <a:rPr lang="en-US" sz="4800" b="1" dirty="0"/>
              <a:t>A.A., Gariaev P.P,  Some Aspects of Wave Gene Transmission.   DNA Decipher Journal | December 2015 | Volume 5 | Issue 3 | pp. 155</a:t>
            </a:r>
            <a:r>
              <a:rPr lang="ru-RU" sz="4800" b="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4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8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302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Приложение </a:t>
            </a:r>
            <a:r>
              <a:rPr lang="ru-RU" sz="2400" b="1" dirty="0" smtClean="0">
                <a:solidFill>
                  <a:srgbClr val="0000FF"/>
                </a:solidFill>
              </a:rPr>
              <a:t>2(</a:t>
            </a:r>
            <a:r>
              <a:rPr lang="ru-RU" sz="2400" b="1" dirty="0">
                <a:solidFill>
                  <a:srgbClr val="0000FF"/>
                </a:solidFill>
              </a:rPr>
              <a:t>3). 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Экспериментальные обоснования 1(2).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023"/>
            <a:ext cx="8229600" cy="512127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4800" b="1" dirty="0" smtClean="0"/>
              <a:t>1.</a:t>
            </a:r>
            <a:r>
              <a:rPr lang="ru-RU" sz="4800" b="1" dirty="0" smtClean="0"/>
              <a:t>Гаряев </a:t>
            </a:r>
            <a:r>
              <a:rPr lang="ru-RU" sz="4800" b="1" dirty="0"/>
              <a:t>П.П.,  Горелик В.С., Козулин Е.А., Щеглов В.А., 1994, Двухфотонно возбуждаемая люминесценция в твердотельной фазе ДНК. Квантовая электроника., N6, с.603-604.</a:t>
            </a:r>
          </a:p>
          <a:p>
            <a:pPr marL="0" lvl="0" indent="0">
              <a:buNone/>
            </a:pPr>
            <a:r>
              <a:rPr lang="en-US" sz="4800" b="1" dirty="0" smtClean="0"/>
              <a:t>2.</a:t>
            </a:r>
            <a:r>
              <a:rPr lang="ru-RU" sz="4800" b="1" dirty="0" smtClean="0"/>
              <a:t>Гаряев </a:t>
            </a:r>
            <a:r>
              <a:rPr lang="ru-RU" sz="4800" b="1" dirty="0"/>
              <a:t>П.П.,    Внучкова    В.А.,    Шелепина    Г.А.,    Комиссаров    Г.Г.,   1994,</a:t>
            </a:r>
          </a:p>
          <a:p>
            <a:pPr marL="0" lvl="0" indent="0">
              <a:buNone/>
            </a:pPr>
            <a:r>
              <a:rPr lang="en-US" sz="4800" b="1" dirty="0" smtClean="0"/>
              <a:t>3.</a:t>
            </a:r>
            <a:r>
              <a:rPr lang="ru-RU" sz="4800" b="1" dirty="0" smtClean="0"/>
              <a:t>Вербально</a:t>
            </a:r>
            <a:r>
              <a:rPr lang="ru-RU" sz="4800" b="1" dirty="0"/>
              <a:t>-семантические модуляции резонансов Ферми-Паста-Улама как методология вхождения в командно-образный строй генома. Журнал русской физической мысли., N1-4, с.17-28.</a:t>
            </a:r>
          </a:p>
          <a:p>
            <a:pPr marL="0" lvl="0" indent="0">
              <a:buNone/>
            </a:pPr>
            <a:r>
              <a:rPr lang="en-US" sz="4800" b="1" dirty="0" smtClean="0"/>
              <a:t>4.</a:t>
            </a:r>
            <a:r>
              <a:rPr lang="ru-RU" sz="4800" b="1" dirty="0" smtClean="0"/>
              <a:t>Благодатских </a:t>
            </a:r>
            <a:r>
              <a:rPr lang="ru-RU" sz="4800" b="1" dirty="0"/>
              <a:t>В.И., Гаряев П.П., Леонова Е.А., Маслов М.Ю., Шайтан К.В., Щеглов В.А., 1996,  О  динамике  возникновения дислокаций в молекуле ДНК.,  Краткие сообщения по физике. Физический Институт РАН, N3-4, с.9-14.</a:t>
            </a:r>
          </a:p>
          <a:p>
            <a:pPr marL="0" lvl="0" indent="0">
              <a:buNone/>
            </a:pPr>
            <a:r>
              <a:rPr lang="en-US" sz="4800" b="1" dirty="0" smtClean="0"/>
              <a:t>5.</a:t>
            </a:r>
            <a:r>
              <a:rPr lang="ru-RU" sz="4800" b="1" dirty="0" smtClean="0"/>
              <a:t>Гаряев </a:t>
            </a:r>
            <a:r>
              <a:rPr lang="ru-RU" sz="4800" b="1" dirty="0"/>
              <a:t>П.П.,   Маслов   М.Ю.,   Решетняк  С.А.,  Щеглов  В.А.,  1996,  Взаимодействие электромагнитного  излучения  с  информационными  биомакромолекулами.  "Антенная"  модель. Краткие сообщения по физике. Физический Институт РАН, N1-2, с.54-59.</a:t>
            </a:r>
          </a:p>
          <a:p>
            <a:pPr marL="0" lvl="0" indent="0">
              <a:buNone/>
            </a:pPr>
            <a:r>
              <a:rPr lang="en-US" sz="4800" b="1" dirty="0" smtClean="0"/>
              <a:t>6.</a:t>
            </a:r>
            <a:r>
              <a:rPr lang="ru-RU" sz="4800" b="1" dirty="0" smtClean="0"/>
              <a:t>Гаряев </a:t>
            </a:r>
            <a:r>
              <a:rPr lang="ru-RU" sz="4800" b="1" dirty="0"/>
              <a:t>П.П.,  Маслов М.Ю.,  Решетняк С.А.,  Щеглов В.А.,  1996, Модель взаимодействия электромагнитного  излучения  с  информационными биомакромолекулами.,  Краткие сообщения по физике. Физический Институт РАН, N1-2, с.60-63.</a:t>
            </a:r>
          </a:p>
          <a:p>
            <a:pPr marL="0" lvl="0" indent="0">
              <a:buNone/>
            </a:pPr>
            <a:r>
              <a:rPr lang="en-US" sz="4800" b="1" dirty="0" smtClean="0"/>
              <a:t>7.S.A</a:t>
            </a:r>
            <a:r>
              <a:rPr lang="en-US" sz="4800" b="1" dirty="0"/>
              <a:t>. Reshetnyak, V.A. Shcheglov, V.I. Blagodatskikh, P.P. Gariaev, and M.Yu. Maslov, 1996, Mechanism of interaction of electromagnetic radiation with a biosystem, Laser Physics, v.6, N2, pp.621-653.</a:t>
            </a:r>
            <a:endParaRPr lang="ru-RU" sz="4800" b="1" dirty="0"/>
          </a:p>
          <a:p>
            <a:pPr marL="0" lvl="0" indent="0">
              <a:buNone/>
            </a:pPr>
            <a:r>
              <a:rPr lang="en-US" sz="4800" b="1" dirty="0" smtClean="0"/>
              <a:t>8.Berezin </a:t>
            </a:r>
            <a:r>
              <a:rPr lang="en-US" sz="4800" b="1" dirty="0"/>
              <a:t>A.A., Gariaev P.P., </a:t>
            </a:r>
            <a:r>
              <a:rPr lang="en-US" sz="4800" b="1" dirty="0" err="1"/>
              <a:t>Gorelik</a:t>
            </a:r>
            <a:r>
              <a:rPr lang="en-US" sz="4800" b="1" dirty="0"/>
              <a:t> V.S., </a:t>
            </a:r>
            <a:r>
              <a:rPr lang="en-US" sz="4800" b="1" dirty="0" err="1"/>
              <a:t>Reshetniak</a:t>
            </a:r>
            <a:r>
              <a:rPr lang="en-US" sz="4800" b="1" dirty="0"/>
              <a:t>  S.A.,  Shcheglov  V.A., 1996,  Is  it  possible   to   create   laser  based on   information  </a:t>
            </a:r>
            <a:r>
              <a:rPr lang="en-US" sz="4800" b="1" dirty="0" err="1"/>
              <a:t>biomacromolecules</a:t>
            </a:r>
            <a:r>
              <a:rPr lang="en-US" sz="4800" b="1" dirty="0"/>
              <a:t>?  Laser Physics,  v.6, N6, pp.1211-1213.</a:t>
            </a:r>
            <a:endParaRPr lang="ru-RU" sz="4800" b="1" dirty="0"/>
          </a:p>
          <a:p>
            <a:pPr marL="0" lvl="0" indent="0">
              <a:buNone/>
            </a:pPr>
            <a:r>
              <a:rPr lang="en-US" sz="4800" b="1" dirty="0" smtClean="0"/>
              <a:t>9.</a:t>
            </a:r>
            <a:r>
              <a:rPr lang="ru-RU" sz="4800" b="1" dirty="0" smtClean="0"/>
              <a:t>А.М</a:t>
            </a:r>
            <a:r>
              <a:rPr lang="ru-RU" sz="4800" b="1" dirty="0"/>
              <a:t>. Агальцов, П.П. Гаряев, В.С. Горелик, И.А. Рахматуллаев, В.А. Щеглов, 1996, Двухфотонно-возбуждаемая люминесценция в генетических структурах. Квантовая электроника, v.23, N2, с.181-184.</a:t>
            </a:r>
          </a:p>
          <a:p>
            <a:pPr marL="0" lvl="0" indent="0">
              <a:buNone/>
            </a:pPr>
            <a:r>
              <a:rPr lang="en-US" sz="4800" b="1" dirty="0" smtClean="0"/>
              <a:t>10.Gariaev </a:t>
            </a:r>
            <a:r>
              <a:rPr lang="en-US" sz="4800" b="1" dirty="0"/>
              <a:t>P.P., </a:t>
            </a:r>
            <a:r>
              <a:rPr lang="en-US" sz="4800" b="1" dirty="0" err="1"/>
              <a:t>Tertishny</a:t>
            </a:r>
            <a:r>
              <a:rPr lang="en-US" sz="4800" b="1" dirty="0"/>
              <a:t> G.G., </a:t>
            </a:r>
            <a:r>
              <a:rPr lang="en-US" sz="4800" b="1" dirty="0" err="1"/>
              <a:t>Kampf</a:t>
            </a:r>
            <a:r>
              <a:rPr lang="en-US" sz="4800" b="1" dirty="0"/>
              <a:t> U., </a:t>
            </a:r>
            <a:r>
              <a:rPr lang="en-US" sz="4800" b="1" dirty="0" err="1"/>
              <a:t>Muchamedjarov</a:t>
            </a:r>
            <a:r>
              <a:rPr lang="en-US" sz="4800" b="1" dirty="0"/>
              <a:t> F., </a:t>
            </a:r>
            <a:r>
              <a:rPr lang="en-US" sz="4800" b="1" dirty="0" err="1"/>
              <a:t>Leonova</a:t>
            </a:r>
            <a:r>
              <a:rPr lang="en-US" sz="4800" b="1" dirty="0"/>
              <a:t> E.A., 1999, Fractal  structure in DNA code and human language: Towards a semiotics of biogenic           information. 7</a:t>
            </a:r>
            <a:r>
              <a:rPr lang="en-US" sz="4800" b="1" baseline="30000" dirty="0"/>
              <a:t>th</a:t>
            </a:r>
            <a:r>
              <a:rPr lang="en-US" sz="4800" b="1" dirty="0"/>
              <a:t> International congress of the international association for semiotic studies        (IASS/AIS). TU Dresden, October 3-6, 1999. p. 161.</a:t>
            </a:r>
            <a:endParaRPr lang="ru-RU" sz="4800" b="1" dirty="0"/>
          </a:p>
          <a:p>
            <a:pPr marL="0" lvl="0" indent="0">
              <a:buNone/>
            </a:pPr>
            <a:r>
              <a:rPr lang="en-US" sz="4800" b="1" dirty="0" smtClean="0"/>
              <a:t>11.Gariaev </a:t>
            </a:r>
            <a:r>
              <a:rPr lang="en-US" sz="4800" b="1" dirty="0"/>
              <a:t>P., </a:t>
            </a:r>
            <a:r>
              <a:rPr lang="en-US" sz="4800" b="1" dirty="0" err="1"/>
              <a:t>Tertishniy</a:t>
            </a:r>
            <a:r>
              <a:rPr lang="en-US" sz="4800" b="1" dirty="0"/>
              <a:t> G.  The quantum </a:t>
            </a:r>
            <a:r>
              <a:rPr lang="en-US" sz="4800" b="1" dirty="0" err="1"/>
              <a:t>nonlocality</a:t>
            </a:r>
            <a:r>
              <a:rPr lang="en-US" sz="4800" b="1" dirty="0"/>
              <a:t> of genomes as a main factor of  the morphogenesis of </a:t>
            </a:r>
            <a:r>
              <a:rPr lang="en-US" sz="4800" b="1" dirty="0" err="1"/>
              <a:t>biosystems</a:t>
            </a:r>
            <a:r>
              <a:rPr lang="en-US" sz="4800" b="1" dirty="0"/>
              <a:t>. // 3th Scientific and medical network continental  members meeting. Potsdam, Germany, may 6-9, 1999. p.37-39.</a:t>
            </a:r>
            <a:endParaRPr lang="ru-RU" sz="4800" b="1" dirty="0"/>
          </a:p>
          <a:p>
            <a:pPr marL="0" lvl="0" indent="0">
              <a:buNone/>
            </a:pPr>
            <a:r>
              <a:rPr lang="en-US" sz="4800" b="1" dirty="0" smtClean="0"/>
              <a:t>12.</a:t>
            </a:r>
            <a:r>
              <a:rPr lang="ru-RU" sz="4800" b="1" dirty="0" err="1" smtClean="0"/>
              <a:t>И.В.Прангишвили</a:t>
            </a:r>
            <a:r>
              <a:rPr lang="ru-RU" sz="4800" b="1" dirty="0"/>
              <a:t>, П.П.Гаряев, </a:t>
            </a:r>
            <a:r>
              <a:rPr lang="ru-RU" sz="4800" b="1" dirty="0" err="1"/>
              <a:t>Г.Г.Тертышный</a:t>
            </a:r>
            <a:r>
              <a:rPr lang="ru-RU" sz="4800" b="1" dirty="0"/>
              <a:t>, </a:t>
            </a:r>
            <a:r>
              <a:rPr lang="ru-RU" sz="4800" b="1" dirty="0" err="1"/>
              <a:t>Е.А.Леонова</a:t>
            </a:r>
            <a:r>
              <a:rPr lang="ru-RU" sz="4800" b="1" dirty="0"/>
              <a:t>, </a:t>
            </a:r>
            <a:r>
              <a:rPr lang="ru-RU" sz="4800" b="1" dirty="0" err="1"/>
              <a:t>А.В.Мологин</a:t>
            </a:r>
            <a:r>
              <a:rPr lang="ru-RU" sz="4800" b="1" dirty="0"/>
              <a:t>, </a:t>
            </a:r>
            <a:r>
              <a:rPr lang="ru-RU" sz="4800" b="1" dirty="0" err="1"/>
              <a:t>М.Р.Гарбер</a:t>
            </a:r>
            <a:r>
              <a:rPr lang="ru-RU" sz="4800" b="1" dirty="0"/>
              <a:t>, 2000, Генетические структуры как источник и приемник голографической информации. Датчики и Системы, №2, с.</a:t>
            </a:r>
            <a:r>
              <a:rPr lang="en-US" sz="4800" b="1" dirty="0"/>
              <a:t>2</a:t>
            </a:r>
            <a:r>
              <a:rPr lang="ru-RU" sz="4800" b="1" dirty="0"/>
              <a:t>-8</a:t>
            </a:r>
            <a:r>
              <a:rPr lang="ru-RU" sz="4800" b="1" dirty="0" smtClean="0"/>
              <a:t>.</a:t>
            </a:r>
            <a:endParaRPr lang="en-US" sz="4800" b="1" dirty="0" smtClean="0"/>
          </a:p>
          <a:p>
            <a:pPr marL="0" lvl="0" indent="0">
              <a:buNone/>
            </a:pPr>
            <a:r>
              <a:rPr lang="en-US" sz="4800" b="1" dirty="0" smtClean="0"/>
              <a:t>13.</a:t>
            </a:r>
            <a:r>
              <a:rPr lang="ru-RU" sz="4800" b="1" dirty="0" err="1" smtClean="0"/>
              <a:t>И.В.Прангишвили</a:t>
            </a:r>
            <a:r>
              <a:rPr lang="ru-RU" sz="4800" b="1" dirty="0" smtClean="0"/>
              <a:t>, П.П.Гаряев, </a:t>
            </a:r>
            <a:r>
              <a:rPr lang="ru-RU" sz="4800" b="1" dirty="0" err="1" smtClean="0"/>
              <a:t>Г.Г.Тертышный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В.В.Максименко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А.В.Мологин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Е.А.Леонова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Э.Р.Мулдашев</a:t>
            </a:r>
            <a:r>
              <a:rPr lang="ru-RU" sz="4800" b="1" dirty="0" smtClean="0"/>
              <a:t>, 2000, Спектроскопия радиоволновых излучений локализованных фотонов: выход на квантово-нелокальные биоинформационные процессы. Датчики и Системы, №9 (18), с.2-13</a:t>
            </a:r>
            <a:endParaRPr lang="en-US" sz="4800" b="1" dirty="0" smtClean="0"/>
          </a:p>
          <a:p>
            <a:pPr marL="0" lvl="0" indent="0">
              <a:buNone/>
            </a:pPr>
            <a:r>
              <a:rPr lang="en-US" sz="4800" b="1" dirty="0" smtClean="0"/>
              <a:t>14.Peter </a:t>
            </a:r>
            <a:r>
              <a:rPr lang="en-US" sz="4800" b="1" dirty="0"/>
              <a:t>P. Gariaev, Boris I. </a:t>
            </a:r>
            <a:r>
              <a:rPr lang="en-US" sz="4800" b="1" dirty="0" err="1"/>
              <a:t>Birshtein</a:t>
            </a:r>
            <a:r>
              <a:rPr lang="en-US" sz="4800" b="1" dirty="0"/>
              <a:t>,  Alexander M. </a:t>
            </a:r>
            <a:r>
              <a:rPr lang="en-US" sz="4800" b="1" dirty="0" err="1"/>
              <a:t>Iarochenko</a:t>
            </a:r>
            <a:r>
              <a:rPr lang="en-US" sz="4800" b="1" dirty="0"/>
              <a:t>, Peter J. </a:t>
            </a:r>
            <a:r>
              <a:rPr lang="en-US" sz="4800" b="1" dirty="0" err="1"/>
              <a:t>Marcer</a:t>
            </a:r>
            <a:r>
              <a:rPr lang="en-US" sz="4800" b="1" dirty="0"/>
              <a:t>, </a:t>
            </a:r>
            <a:r>
              <a:rPr lang="ru-RU" sz="4800" b="1" dirty="0" smtClean="0"/>
              <a:t>.</a:t>
            </a:r>
            <a:endParaRPr lang="en-US" sz="4800" b="1" dirty="0" smtClean="0"/>
          </a:p>
          <a:p>
            <a:pPr marL="514350" indent="-514350">
              <a:buFont typeface="+mj-lt"/>
              <a:buAutoNum type="arabicPeriod"/>
            </a:pPr>
            <a:endParaRPr lang="en-US" sz="4800" b="1" dirty="0"/>
          </a:p>
          <a:p>
            <a:pPr marL="514350" lvl="0" indent="-514350">
              <a:buFont typeface="+mj-lt"/>
              <a:buAutoNum type="arabicPeriod"/>
            </a:pPr>
            <a:endParaRPr lang="ru-RU" sz="48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74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6680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Приложение </a:t>
            </a:r>
            <a:r>
              <a:rPr lang="en-US" sz="2400" b="1" dirty="0" smtClean="0">
                <a:solidFill>
                  <a:srgbClr val="0000FF"/>
                </a:solidFill>
              </a:rPr>
              <a:t>3</a:t>
            </a:r>
            <a:r>
              <a:rPr lang="ru-RU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>
                <a:solidFill>
                  <a:srgbClr val="0000FF"/>
                </a:solidFill>
              </a:rPr>
              <a:t>3). 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Экспериментальные обоснования </a:t>
            </a: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>
                <a:solidFill>
                  <a:srgbClr val="0000FF"/>
                </a:solidFill>
              </a:rPr>
              <a:t>2).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8425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200" b="1" dirty="0" smtClean="0"/>
              <a:t>15.George </a:t>
            </a:r>
            <a:r>
              <a:rPr lang="en-US" sz="1200" b="1" dirty="0"/>
              <a:t>G. </a:t>
            </a:r>
            <a:r>
              <a:rPr lang="en-US" sz="1200" b="1" dirty="0" err="1"/>
              <a:t>Tertishny</a:t>
            </a:r>
            <a:r>
              <a:rPr lang="en-US" sz="1200" b="1" dirty="0"/>
              <a:t>, Katherine A. </a:t>
            </a:r>
            <a:r>
              <a:rPr lang="en-US" sz="1200" b="1" dirty="0" err="1"/>
              <a:t>Leonova</a:t>
            </a:r>
            <a:r>
              <a:rPr lang="en-US" sz="1200" b="1" dirty="0"/>
              <a:t>, </a:t>
            </a:r>
            <a:r>
              <a:rPr lang="en-US" sz="1200" b="1" dirty="0" err="1"/>
              <a:t>Uwe</a:t>
            </a:r>
            <a:r>
              <a:rPr lang="en-US" sz="1200" b="1" dirty="0"/>
              <a:t> </a:t>
            </a:r>
            <a:r>
              <a:rPr lang="en-US" sz="1200" b="1" dirty="0" err="1"/>
              <a:t>Kaempf</a:t>
            </a:r>
            <a:r>
              <a:rPr lang="en-US" sz="1200" b="1" dirty="0"/>
              <a:t> ., 2001, The DNA-wave </a:t>
            </a:r>
            <a:r>
              <a:rPr lang="en-US" sz="1200" b="1" dirty="0" err="1"/>
              <a:t>biocomputer</a:t>
            </a:r>
            <a:r>
              <a:rPr lang="en-US" sz="1200" b="1" dirty="0"/>
              <a:t>. “CASYS” – International Journal of Computing Anticipatory Systems (ed. </a:t>
            </a:r>
            <a:r>
              <a:rPr lang="en-US" sz="1200" b="1" dirty="0" err="1"/>
              <a:t>D.M.Dubois</a:t>
            </a:r>
            <a:r>
              <a:rPr lang="en-US" sz="1200" b="1" dirty="0"/>
              <a:t>), Liege, Belgium, v.10, pp.290-310. </a:t>
            </a:r>
            <a:endParaRPr lang="ru-RU" sz="1200" b="1" dirty="0"/>
          </a:p>
          <a:p>
            <a:pPr marL="0" lvl="0" indent="0">
              <a:buNone/>
            </a:pPr>
            <a:r>
              <a:rPr lang="en-US" sz="1200" b="1" dirty="0" smtClean="0"/>
              <a:t>16.Peter </a:t>
            </a:r>
            <a:r>
              <a:rPr lang="en-US" sz="1200" b="1" dirty="0"/>
              <a:t>P. Gariaev, George G. </a:t>
            </a:r>
            <a:r>
              <a:rPr lang="en-US" sz="1200" b="1" dirty="0" err="1"/>
              <a:t>Tertishny</a:t>
            </a:r>
            <a:r>
              <a:rPr lang="en-US" sz="1200" b="1" dirty="0"/>
              <a:t>, Katherine A. </a:t>
            </a:r>
            <a:r>
              <a:rPr lang="en-US" sz="1200" b="1" dirty="0" err="1"/>
              <a:t>Leonova</a:t>
            </a:r>
            <a:r>
              <a:rPr lang="en-US" sz="1200" b="1" dirty="0"/>
              <a:t>., 2002, The Wave, Probabilistic and Linguistic Representations of Cancer and HIV. </a:t>
            </a:r>
            <a:r>
              <a:rPr lang="en-US" sz="1200" b="1" u="sng" dirty="0">
                <a:hlinkClick r:id="rId2"/>
              </a:rPr>
              <a:t>Journal of Non-Locality and Remote Mental Interactions Vol. I, №.2</a:t>
            </a:r>
            <a:endParaRPr lang="ru-RU" sz="1200" b="1" dirty="0"/>
          </a:p>
          <a:p>
            <a:pPr marL="0" lvl="0" indent="0">
              <a:buNone/>
            </a:pPr>
            <a:r>
              <a:rPr lang="en-US" sz="1200" b="1" dirty="0" smtClean="0"/>
              <a:t>17.P.P.Gariaev</a:t>
            </a:r>
            <a:r>
              <a:rPr lang="en-US" sz="1200" b="1" dirty="0"/>
              <a:t>, </a:t>
            </a:r>
            <a:r>
              <a:rPr lang="en-US" sz="1200" b="1" dirty="0" err="1"/>
              <a:t>G.G.Tertishny</a:t>
            </a:r>
            <a:r>
              <a:rPr lang="en-US" sz="1200" b="1" dirty="0"/>
              <a:t>, A.M. </a:t>
            </a:r>
            <a:r>
              <a:rPr lang="en-US" sz="1200" b="1" dirty="0" err="1"/>
              <a:t>Iarochenko</a:t>
            </a:r>
            <a:r>
              <a:rPr lang="en-US" sz="1200" b="1" dirty="0"/>
              <a:t>, </a:t>
            </a:r>
            <a:r>
              <a:rPr lang="en-US" sz="1200" b="1" dirty="0" err="1"/>
              <a:t>V.V.Maximenko</a:t>
            </a:r>
            <a:r>
              <a:rPr lang="en-US" sz="1200" b="1" dirty="0"/>
              <a:t>, </a:t>
            </a:r>
            <a:r>
              <a:rPr lang="en-US" sz="1200" b="1" dirty="0" err="1"/>
              <a:t>E.A.Leonova</a:t>
            </a:r>
            <a:r>
              <a:rPr lang="en-US" sz="1200" b="1" dirty="0"/>
              <a:t>, 2002, The spectroscopy of </a:t>
            </a:r>
            <a:r>
              <a:rPr lang="en-US" sz="1200" b="1" dirty="0" err="1"/>
              <a:t>biophotons</a:t>
            </a:r>
            <a:r>
              <a:rPr lang="en-US" sz="1200" b="1" dirty="0"/>
              <a:t> in non-local genetic regulation. </a:t>
            </a:r>
            <a:r>
              <a:rPr lang="en-US" sz="1200" b="1" u="sng" dirty="0">
                <a:hlinkClick r:id="rId3" action="ppaction://hlinkfile"/>
              </a:rPr>
              <a:t>Journal of Non-Locality and Remote Mental Interactions Vol.I Nr. 3    </a:t>
            </a:r>
            <a:endParaRPr lang="ru-RU" sz="1200" b="1" dirty="0"/>
          </a:p>
          <a:p>
            <a:pPr marL="0" lvl="0" indent="0">
              <a:buNone/>
            </a:pPr>
            <a:r>
              <a:rPr lang="en-US" sz="1200" b="1" dirty="0" smtClean="0"/>
              <a:t>18.Peter </a:t>
            </a:r>
            <a:r>
              <a:rPr lang="en-US" sz="1200" b="1" dirty="0"/>
              <a:t>P. Gariaev, Boris I. </a:t>
            </a:r>
            <a:r>
              <a:rPr lang="en-US" sz="1200" b="1" dirty="0" err="1"/>
              <a:t>Birshtein</a:t>
            </a:r>
            <a:r>
              <a:rPr lang="en-US" sz="1200" b="1" dirty="0"/>
              <a:t>, Alexander M. </a:t>
            </a:r>
            <a:r>
              <a:rPr lang="en-US" sz="1200" b="1" dirty="0" err="1"/>
              <a:t>Iarochenko</a:t>
            </a:r>
            <a:r>
              <a:rPr lang="en-US" sz="1200" b="1" dirty="0"/>
              <a:t>, George G. </a:t>
            </a:r>
            <a:r>
              <a:rPr lang="en-US" sz="1200" b="1" dirty="0" err="1"/>
              <a:t>Tertishny</a:t>
            </a:r>
            <a:r>
              <a:rPr lang="en-US" sz="1200" b="1" dirty="0"/>
              <a:t>, Katherine A. </a:t>
            </a:r>
            <a:r>
              <a:rPr lang="en-US" sz="1200" b="1" dirty="0" err="1"/>
              <a:t>Leonova</a:t>
            </a:r>
            <a:r>
              <a:rPr lang="en-US" sz="1200" b="1" dirty="0"/>
              <a:t>, </a:t>
            </a:r>
            <a:r>
              <a:rPr lang="en-US" sz="1200" b="1" dirty="0" err="1"/>
              <a:t>Uwe</a:t>
            </a:r>
            <a:r>
              <a:rPr lang="en-US" sz="1200" b="1" dirty="0"/>
              <a:t> </a:t>
            </a:r>
            <a:r>
              <a:rPr lang="en-US" sz="1200" b="1" dirty="0" err="1"/>
              <a:t>Kaempf</a:t>
            </a:r>
            <a:r>
              <a:rPr lang="en-US" sz="1200" b="1" dirty="0"/>
              <a:t>, Peter J. </a:t>
            </a:r>
            <a:r>
              <a:rPr lang="en-US" sz="1200" b="1" dirty="0" err="1"/>
              <a:t>Marcer</a:t>
            </a:r>
            <a:r>
              <a:rPr lang="en-US" sz="1200" b="1" dirty="0"/>
              <a:t>, 2002, Fractal structure in DNA code and human language: towards a semiotic of biogenetic information. International Journal of Computing Anticipatory Systems, volume 13, 2002, pp. 255-273, ISSN 1373-5411 ISBN 2-9600262-7-6</a:t>
            </a:r>
            <a:br>
              <a:rPr lang="en-US" sz="1200" b="1" dirty="0"/>
            </a:br>
            <a:r>
              <a:rPr lang="en-US" sz="1200" b="1" dirty="0"/>
              <a:t>P.P. Gariaev, M.J. Friedman, E.A. </a:t>
            </a:r>
            <a:r>
              <a:rPr lang="en-US" sz="1200" b="1" dirty="0" err="1"/>
              <a:t>Leonova</a:t>
            </a:r>
            <a:r>
              <a:rPr lang="en-US" sz="1200" b="1" dirty="0"/>
              <a:t>- </a:t>
            </a:r>
            <a:r>
              <a:rPr lang="en-US" sz="1200" b="1" dirty="0" err="1"/>
              <a:t>Gariaeva</a:t>
            </a:r>
            <a:r>
              <a:rPr lang="en-US" sz="1200" b="1" dirty="0"/>
              <a:t> Crisis in Life Sciences. The Wave Genetics Response, 2006, </a:t>
            </a:r>
            <a:r>
              <a:rPr lang="en-US" sz="1200" b="1" u="sng" dirty="0">
                <a:hlinkClick r:id="rId4"/>
              </a:rPr>
              <a:t>http://www.wavegenetic.ru/index.php?option=com_content&amp;task=view&amp;id=38&amp;Itemid=1</a:t>
            </a:r>
            <a:r>
              <a:rPr lang="en-US" sz="1200" b="1" dirty="0"/>
              <a:t> </a:t>
            </a:r>
            <a:endParaRPr lang="ru-RU" sz="1200" b="1" dirty="0"/>
          </a:p>
          <a:p>
            <a:pPr marL="0" lvl="0" indent="0">
              <a:buNone/>
            </a:pPr>
            <a:r>
              <a:rPr lang="en-US" sz="1200" b="1" dirty="0" smtClean="0"/>
              <a:t>19.</a:t>
            </a:r>
            <a:r>
              <a:rPr lang="ru-RU" sz="1200" b="1" dirty="0" smtClean="0"/>
              <a:t>Тертышный </a:t>
            </a:r>
            <a:r>
              <a:rPr lang="ru-RU" sz="1200" b="1" dirty="0"/>
              <a:t>Г.Г., Гаряев П.П., 2007, Волновые генетические </a:t>
            </a:r>
            <a:r>
              <a:rPr lang="ru-RU" sz="1200" b="1" dirty="0" err="1"/>
              <a:t>нанотехнологии</a:t>
            </a:r>
            <a:r>
              <a:rPr lang="ru-RU" sz="1200" b="1" dirty="0"/>
              <a:t>  управления биосистемами. Теория и эксперименты.  Новые медицинские технологии, №7, с.49-64. </a:t>
            </a:r>
            <a:r>
              <a:rPr lang="ru-RU" sz="1200" b="1" u="sng" dirty="0">
                <a:hlinkClick r:id="rId5"/>
              </a:rPr>
              <a:t>http://www.wavegenetics.jino-net.ru/zip/New_tec-7-2007.zip</a:t>
            </a:r>
            <a:r>
              <a:rPr lang="ru-RU" sz="1200" b="1" dirty="0"/>
              <a:t> </a:t>
            </a:r>
          </a:p>
          <a:p>
            <a:pPr marL="0" lvl="0" indent="0">
              <a:buNone/>
            </a:pPr>
            <a:r>
              <a:rPr lang="en-US" sz="1200" b="1" dirty="0" smtClean="0"/>
              <a:t>20.</a:t>
            </a:r>
            <a:r>
              <a:rPr lang="ru-RU" sz="1200" b="1" dirty="0" smtClean="0"/>
              <a:t>Гаряев </a:t>
            </a:r>
            <a:r>
              <a:rPr lang="ru-RU" sz="1200" b="1" dirty="0"/>
              <a:t>П.П., Кокая А.А., Мухина И.В., Леонова-Гаряева Е.А., Кокая Н.Г., 2007, Влияние модулированного  </a:t>
            </a:r>
            <a:r>
              <a:rPr lang="ru-RU" sz="1200" b="1" dirty="0" err="1"/>
              <a:t>биоструктурами</a:t>
            </a:r>
            <a:r>
              <a:rPr lang="ru-RU" sz="1200" b="1" dirty="0"/>
              <a:t> электромагнитного излучения на течение аллоксанового сахарного диабета у крыс. Бюллетень </a:t>
            </a:r>
            <a:r>
              <a:rPr lang="ru-RU" sz="1200" b="1" dirty="0" err="1"/>
              <a:t>Эксп</a:t>
            </a:r>
            <a:r>
              <a:rPr lang="ru-RU" sz="1200" b="1" dirty="0"/>
              <a:t>. Биол. и Мед., №2, с.155-158. </a:t>
            </a:r>
            <a:r>
              <a:rPr lang="ru-RU" sz="1200" b="1" u="sng" dirty="0">
                <a:hlinkClick r:id="rId6"/>
              </a:rPr>
              <a:t>http://www.wavegenetics.jino-net.ru/zip/Diabet.zip</a:t>
            </a:r>
            <a:r>
              <a:rPr lang="ru-RU" sz="1200" b="1" dirty="0"/>
              <a:t> </a:t>
            </a:r>
          </a:p>
          <a:p>
            <a:pPr marL="0" lvl="0" indent="0">
              <a:buNone/>
            </a:pPr>
            <a:r>
              <a:rPr lang="en-US" sz="1200" b="1" dirty="0" smtClean="0"/>
              <a:t>21.</a:t>
            </a:r>
            <a:r>
              <a:rPr lang="ru-RU" sz="1200" b="1" dirty="0" smtClean="0"/>
              <a:t>Гаряев </a:t>
            </a:r>
            <a:r>
              <a:rPr lang="ru-RU" sz="1200" b="1" dirty="0"/>
              <a:t>П.П., Кокая А.А., Леонова-Гаряева Е.А., Мулдашев Э.Р., Мухина И.В.,  Смелов М.В., Тертышный Г.Г., </a:t>
            </a:r>
            <a:r>
              <a:rPr lang="ru-RU" sz="1200" b="1" dirty="0" err="1"/>
              <a:t>Товмаш</a:t>
            </a:r>
            <a:r>
              <a:rPr lang="ru-RU" sz="1200" b="1" dirty="0"/>
              <a:t> А.В., 2007, Теоретические модели волновой генетики и воспроизведение волнового иммунитета в эксперименте. Новые медицинские технологии/Новое медицинское оборудование, №11, с. 26-70. </a:t>
            </a:r>
          </a:p>
          <a:p>
            <a:pPr marL="0" lvl="0" indent="0">
              <a:buNone/>
            </a:pPr>
            <a:r>
              <a:rPr lang="en-US" sz="1200" b="1" dirty="0" smtClean="0"/>
              <a:t>22.</a:t>
            </a:r>
            <a:r>
              <a:rPr lang="ru-RU" sz="1200" b="1" dirty="0" smtClean="0"/>
              <a:t>П.П.Гаряев </a:t>
            </a:r>
            <a:r>
              <a:rPr lang="ru-RU" sz="1200" b="1" dirty="0"/>
              <a:t>П.П., Тертышный Г.Г., </a:t>
            </a:r>
            <a:r>
              <a:rPr lang="ru-RU" sz="1200" b="1" dirty="0" err="1"/>
              <a:t>Товмаш</a:t>
            </a:r>
            <a:r>
              <a:rPr lang="ru-RU" sz="1200" b="1" dirty="0"/>
              <a:t> А.В. 2007. Новые медицинские технологии, №9, стр. 42-53. Экспериментальные исследования </a:t>
            </a:r>
            <a:r>
              <a:rPr lang="ru-RU" sz="1200" b="1" dirty="0" err="1"/>
              <a:t>in</a:t>
            </a:r>
            <a:r>
              <a:rPr lang="ru-RU" sz="1200" b="1" dirty="0"/>
              <a:t> </a:t>
            </a:r>
            <a:r>
              <a:rPr lang="ru-RU" sz="1200" b="1" dirty="0" err="1"/>
              <a:t>vitro</a:t>
            </a:r>
            <a:r>
              <a:rPr lang="ru-RU" sz="1200" b="1" dirty="0"/>
              <a:t> по голографическому отображению и переносу ДНК в комплексе с информацией, ее окружающей.</a:t>
            </a:r>
          </a:p>
          <a:p>
            <a:pPr marL="0" lvl="0" indent="0">
              <a:buNone/>
            </a:pPr>
            <a:r>
              <a:rPr lang="en-US" sz="1200" b="1" dirty="0" smtClean="0"/>
              <a:t>23.</a:t>
            </a:r>
            <a:r>
              <a:rPr lang="ru-RU" sz="1200" b="1" dirty="0" smtClean="0"/>
              <a:t>Гаряев </a:t>
            </a:r>
            <a:r>
              <a:rPr lang="ru-RU" sz="1200" b="1" dirty="0"/>
              <a:t>П.П., 2008, Обзор научных данных о наличии полной информации по вопросу канонической модели генетического кодирования. Новые медицинские технологии. Новое медицинское оборудование. №1, с. 30-49. </a:t>
            </a:r>
          </a:p>
          <a:p>
            <a:pPr marL="0" lvl="0" indent="0">
              <a:buNone/>
            </a:pPr>
            <a:r>
              <a:rPr lang="en-US" sz="1200" b="1" dirty="0" smtClean="0"/>
              <a:t>24.Gariaev</a:t>
            </a:r>
            <a:r>
              <a:rPr lang="en-US" sz="1200" b="1" dirty="0"/>
              <a:t>, P. P., </a:t>
            </a:r>
            <a:r>
              <a:rPr lang="en-US" sz="1200" b="1" dirty="0" err="1"/>
              <a:t>Vladychenskaya</a:t>
            </a:r>
            <a:r>
              <a:rPr lang="en-US" sz="1200" b="1" dirty="0"/>
              <a:t>, I. P. &amp; </a:t>
            </a:r>
            <a:r>
              <a:rPr lang="en-US" sz="1200" b="1" dirty="0" err="1"/>
              <a:t>Leonova-Gariaeva</a:t>
            </a:r>
            <a:r>
              <a:rPr lang="en-US" sz="1200" b="1" dirty="0"/>
              <a:t>, E. A., PCR Amplification of Phantom DNA Recorded as Potential Quantum Equivalent of Material DNA. DNA Decipher Journal | March 2016 | Volume 6| Issue 1.</a:t>
            </a:r>
            <a:endParaRPr lang="ru-RU" sz="1200" b="1" dirty="0"/>
          </a:p>
          <a:p>
            <a:pPr marL="514350" indent="-514350">
              <a:buFont typeface="+mj-lt"/>
              <a:buAutoNum type="arabicPeriod"/>
            </a:pP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47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0063" y="238104"/>
            <a:ext cx="8495481" cy="6455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Приложение 4. Прецедент регенерации  3 корневых зубов. 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63" y="6087645"/>
            <a:ext cx="8101012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Рентгеновский снимок ротовой полости пациентки 60 лет – зубы,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регенерировавшие 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с наклоном под  постоянно носимым протезом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396" y="1431925"/>
            <a:ext cx="809625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1542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543417"/>
            <a:ext cx="8485853" cy="10836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1000" y="288925"/>
            <a:ext cx="1295400" cy="396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sz="2000" u="sng" dirty="0">
              <a:solidFill>
                <a:srgbClr val="CC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2023" y="1391817"/>
            <a:ext cx="8751659" cy="25594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marL="457200"/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Опубликовано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: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П.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П.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Гаряев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,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Е.А.Леонова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, 2003, Странный мир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волновой генетики. Журнал «Сознание и физическая реальность», т.8, №6, с.27-40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(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2003); </a:t>
            </a:r>
            <a:r>
              <a:rPr lang="en-US" sz="1400" b="1" dirty="0" err="1" smtClean="0">
                <a:solidFill>
                  <a:srgbClr val="3006CC"/>
                </a:solidFill>
                <a:latin typeface="+mj-lt"/>
                <a:ea typeface="Times New Roman"/>
              </a:rPr>
              <a:t>Garyaev</a:t>
            </a:r>
            <a:r>
              <a:rPr lang="en-US" sz="1400" b="1" dirty="0" smtClean="0">
                <a:solidFill>
                  <a:srgbClr val="3006CC"/>
                </a:solidFill>
                <a:latin typeface="+mj-lt"/>
                <a:ea typeface="Times New Roman"/>
              </a:rPr>
              <a:t> 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PP1,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Kokaya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AA,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Mukhina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IV,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Leonova-Garyaeva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EA,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Kokaya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NG.Bull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Exp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Biol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Med. 2007 Feb;143(2):197-9.Effect of electromagnetic radiation modulated by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biostructures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 on the course of </a:t>
            </a:r>
            <a:r>
              <a:rPr lang="en-US" sz="1400" b="1" dirty="0" err="1">
                <a:solidFill>
                  <a:srgbClr val="3006CC"/>
                </a:solidFill>
                <a:latin typeface="+mj-lt"/>
                <a:ea typeface="Times New Roman"/>
              </a:rPr>
              <a:t>alloxan</a:t>
            </a:r>
            <a:r>
              <a:rPr lang="en-US" sz="1400" b="1" dirty="0">
                <a:solidFill>
                  <a:srgbClr val="3006CC"/>
                </a:solidFill>
                <a:latin typeface="+mj-lt"/>
                <a:ea typeface="Times New Roman"/>
              </a:rPr>
              <a:t>-induced diabetes mellitus in rats</a:t>
            </a:r>
            <a:r>
              <a:rPr lang="en-US" sz="1400" b="1" dirty="0" smtClean="0">
                <a:solidFill>
                  <a:srgbClr val="3006CC"/>
                </a:solidFill>
                <a:latin typeface="+mj-lt"/>
                <a:ea typeface="Times New Roman"/>
              </a:rPr>
              <a:t>.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У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крыс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Vistar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вызвали 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диабет введением аллоксана, убивающего B-клетки поджелудочной железы. После развития терминальной стадии диабета  60 крысам вводили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квантовую  информацию ,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считанную лазером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(вторичное излучение (мШЭИ) ) со здоровых желез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новорожденных крыс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Vistar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. Информацию вводили на расстояниях 1 см., 4 м., 20 км, 20 км. Все крысы выжили,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уровень сахара в крови нормализовался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.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Произошла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регенерация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in situ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поджелудочных  желез из стволовых клеток.           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buClrTx/>
              <a:buSzPct val="80000"/>
              <a:buFontTx/>
              <a:buNone/>
            </a:pP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buClrTx/>
              <a:buSzPct val="80000"/>
              <a:buFontTx/>
              <a:buNone/>
            </a:pP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250"/>
              </a:spcBef>
              <a:buClrTx/>
              <a:buSzPct val="80000"/>
              <a:buFontTx/>
              <a:buNone/>
            </a:pP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947863" y="15001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1947863" y="15001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1947863" y="15001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1981200" y="13716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32023" y="20107"/>
            <a:ext cx="8858538" cy="13313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Приложение 5.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Передача управляющей волновой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генетической 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информации на большие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расстояния.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Регенерация поджелудочной железы. (Москва, Торонто, Нижний Новгород) 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743" y="5543417"/>
            <a:ext cx="84231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Графики уровня сахара в крови </a:t>
            </a:r>
            <a:r>
              <a:rPr lang="ru-RU" sz="1600" b="1" dirty="0" smtClean="0">
                <a:solidFill>
                  <a:srgbClr val="FF0000"/>
                </a:solidFill>
              </a:rPr>
              <a:t>крыс  по дням от начала эксперимента. </a:t>
            </a:r>
            <a:r>
              <a:rPr lang="ru-RU" sz="1600" b="1" dirty="0">
                <a:solidFill>
                  <a:srgbClr val="FF0000"/>
                </a:solidFill>
              </a:rPr>
              <a:t>После  </a:t>
            </a:r>
            <a:r>
              <a:rPr lang="ru-RU" sz="1600" b="1" dirty="0" err="1" smtClean="0">
                <a:solidFill>
                  <a:srgbClr val="FF0000"/>
                </a:solidFill>
              </a:rPr>
              <a:t>дистантного</a:t>
            </a:r>
            <a:r>
              <a:rPr lang="ru-RU" sz="1600" b="1" dirty="0" smtClean="0">
                <a:solidFill>
                  <a:srgbClr val="FF0000"/>
                </a:solidFill>
              </a:rPr>
              <a:t> программирующего квантового воздействия мШЭИ  произошло отчетливое  </a:t>
            </a:r>
            <a:r>
              <a:rPr lang="ru-RU" sz="1600" b="1" dirty="0">
                <a:solidFill>
                  <a:srgbClr val="FF0000"/>
                </a:solidFill>
              </a:rPr>
              <a:t>резкое  снижение уровня  сахара в крови </a:t>
            </a:r>
            <a:r>
              <a:rPr lang="ru-RU" sz="1600" b="1" dirty="0" smtClean="0">
                <a:solidFill>
                  <a:srgbClr val="FF0000"/>
                </a:solidFill>
              </a:rPr>
              <a:t>до нормы.  Все крысы вошли  в нормальное состояние (Торонто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Канада, 2001г.)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Изображение 2" descr="Снимок экрана 2018-09-12 в 14.56.5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056" y="3951289"/>
            <a:ext cx="8532797" cy="15921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892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45432" y="0"/>
            <a:ext cx="8869674" cy="12150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Приложение </a:t>
            </a:r>
            <a:r>
              <a:rPr lang="en-US" sz="2400" b="1" dirty="0">
                <a:solidFill>
                  <a:srgbClr val="0000FF"/>
                </a:solidFill>
              </a:rPr>
              <a:t>6</a:t>
            </a:r>
            <a:r>
              <a:rPr lang="ru-RU" sz="2400" b="1" dirty="0" smtClean="0">
                <a:solidFill>
                  <a:srgbClr val="0000FF"/>
                </a:solidFill>
              </a:rPr>
              <a:t>. Регенерации </a:t>
            </a:r>
            <a:r>
              <a:rPr lang="ru-RU" sz="2400" b="1" dirty="0">
                <a:solidFill>
                  <a:srgbClr val="0000FF"/>
                </a:solidFill>
              </a:rPr>
              <a:t>зуба собаки. Верхняя челюсть. </a:t>
            </a:r>
            <a:r>
              <a:rPr lang="ru-RU" sz="2400" b="1" dirty="0" smtClean="0">
                <a:solidFill>
                  <a:srgbClr val="0000FF"/>
                </a:solidFill>
              </a:rPr>
              <a:t>Гаряев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П.П., </a:t>
            </a:r>
            <a:r>
              <a:rPr lang="ru-RU" sz="2400" b="1" dirty="0">
                <a:solidFill>
                  <a:srgbClr val="0000FF"/>
                </a:solidFill>
              </a:rPr>
              <a:t>Власов Г.П</a:t>
            </a:r>
            <a:r>
              <a:rPr lang="ru-RU" sz="2400" b="1" dirty="0" smtClean="0">
                <a:solidFill>
                  <a:srgbClr val="0000FF"/>
                </a:solidFill>
              </a:rPr>
              <a:t>., </a:t>
            </a:r>
            <a:r>
              <a:rPr lang="ru-RU" sz="2400" b="1" dirty="0" err="1">
                <a:solidFill>
                  <a:srgbClr val="0000FF"/>
                </a:solidFill>
              </a:rPr>
              <a:t>Полтавцева</a:t>
            </a:r>
            <a:r>
              <a:rPr lang="ru-RU" sz="2400" b="1" dirty="0">
                <a:solidFill>
                  <a:srgbClr val="0000FF"/>
                </a:solidFill>
              </a:rPr>
              <a:t> Р.А</a:t>
            </a:r>
            <a:r>
              <a:rPr lang="ru-RU" sz="2400" b="1" dirty="0" smtClean="0">
                <a:solidFill>
                  <a:srgbClr val="0000FF"/>
                </a:solidFill>
              </a:rPr>
              <a:t>., Волошин Л.Л., Леонова-Гаряева Е.А. </a:t>
            </a:r>
            <a:r>
              <a:rPr lang="ru-RU" sz="1600" b="1" dirty="0" smtClean="0">
                <a:solidFill>
                  <a:srgbClr val="0000FF"/>
                </a:solidFill>
              </a:rPr>
              <a:t>(Принято в печать в </a:t>
            </a:r>
            <a:r>
              <a:rPr lang="en-US" sz="1600" b="1" dirty="0" err="1" smtClean="0">
                <a:solidFill>
                  <a:srgbClr val="0000FF"/>
                </a:solidFill>
              </a:rPr>
              <a:t>J.stem</a:t>
            </a:r>
            <a:r>
              <a:rPr lang="en-US" sz="1600" b="1" dirty="0" smtClean="0">
                <a:solidFill>
                  <a:srgbClr val="0000FF"/>
                </a:solidFill>
              </a:rPr>
              <a:t> cells Res.)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32" y="3875147"/>
            <a:ext cx="8869093" cy="2580686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3006CC"/>
                </a:solidFill>
              </a:rPr>
              <a:t>На основе хирургически изолированного  зачатка коренного зуба человека был синтезирован спектр МШЭИ (Модулированного Широкополосного Электромагнитного Излучения). Из  </a:t>
            </a:r>
            <a:r>
              <a:rPr lang="ru-RU" sz="1400" b="1" dirty="0" smtClean="0">
                <a:solidFill>
                  <a:srgbClr val="3006CC"/>
                </a:solidFill>
              </a:rPr>
              <a:t>ткани </a:t>
            </a:r>
            <a:r>
              <a:rPr lang="ru-RU" sz="1400" b="1" dirty="0">
                <a:solidFill>
                  <a:srgbClr val="3006CC"/>
                </a:solidFill>
              </a:rPr>
              <a:t>другого человека были выделены </a:t>
            </a:r>
            <a:r>
              <a:rPr lang="ru-RU" sz="1400" b="1" dirty="0" smtClean="0">
                <a:solidFill>
                  <a:srgbClr val="3006CC"/>
                </a:solidFill>
              </a:rPr>
              <a:t> </a:t>
            </a:r>
            <a:r>
              <a:rPr lang="ru-RU" sz="1400" b="1" dirty="0">
                <a:solidFill>
                  <a:srgbClr val="3006CC"/>
                </a:solidFill>
              </a:rPr>
              <a:t>стволовые клетки </a:t>
            </a:r>
            <a:r>
              <a:rPr lang="ru-RU" sz="1400" b="1" dirty="0" smtClean="0">
                <a:solidFill>
                  <a:srgbClr val="3006CC"/>
                </a:solidFill>
              </a:rPr>
              <a:t> (СК), </a:t>
            </a:r>
            <a:r>
              <a:rPr lang="ru-RU" sz="1400" b="1" dirty="0">
                <a:solidFill>
                  <a:srgbClr val="3006CC"/>
                </a:solidFill>
              </a:rPr>
              <a:t>которые </a:t>
            </a:r>
            <a:r>
              <a:rPr lang="ru-RU" sz="1400" b="1" dirty="0" smtClean="0">
                <a:solidFill>
                  <a:srgbClr val="3006CC"/>
                </a:solidFill>
              </a:rPr>
              <a:t>выращивали </a:t>
            </a:r>
            <a:r>
              <a:rPr lang="ru-RU" sz="1400" b="1" dirty="0">
                <a:solidFill>
                  <a:srgbClr val="3006CC"/>
                </a:solidFill>
              </a:rPr>
              <a:t>до определенной концентрации. </a:t>
            </a:r>
            <a:r>
              <a:rPr lang="ru-RU" sz="1400" b="1" dirty="0" smtClean="0">
                <a:solidFill>
                  <a:srgbClr val="3006CC"/>
                </a:solidFill>
              </a:rPr>
              <a:t>СК облучали </a:t>
            </a:r>
            <a:r>
              <a:rPr lang="ru-RU" sz="1400" b="1" dirty="0">
                <a:solidFill>
                  <a:srgbClr val="3006CC"/>
                </a:solidFill>
              </a:rPr>
              <a:t>спектром </a:t>
            </a:r>
            <a:r>
              <a:rPr lang="ru-RU" sz="1400" b="1" dirty="0" smtClean="0">
                <a:solidFill>
                  <a:srgbClr val="3006CC"/>
                </a:solidFill>
              </a:rPr>
              <a:t>мШЭИ </a:t>
            </a:r>
            <a:r>
              <a:rPr lang="ru-RU" sz="1400" b="1" dirty="0">
                <a:solidFill>
                  <a:srgbClr val="3006CC"/>
                </a:solidFill>
              </a:rPr>
              <a:t>и </a:t>
            </a:r>
            <a:r>
              <a:rPr lang="ru-RU" sz="1400" b="1" dirty="0" smtClean="0">
                <a:solidFill>
                  <a:srgbClr val="3006CC"/>
                </a:solidFill>
              </a:rPr>
              <a:t>выращивали </a:t>
            </a:r>
            <a:r>
              <a:rPr lang="ru-RU" sz="1400" b="1" dirty="0">
                <a:solidFill>
                  <a:srgbClr val="3006CC"/>
                </a:solidFill>
              </a:rPr>
              <a:t>до необходимой концентрации. До введения </a:t>
            </a:r>
            <a:r>
              <a:rPr lang="ru-RU" sz="1400" b="1" dirty="0" smtClean="0">
                <a:solidFill>
                  <a:srgbClr val="3006CC"/>
                </a:solidFill>
              </a:rPr>
              <a:t>СК  </a:t>
            </a:r>
            <a:r>
              <a:rPr lang="ru-RU" sz="1400" b="1" dirty="0">
                <a:solidFill>
                  <a:srgbClr val="3006CC"/>
                </a:solidFill>
              </a:rPr>
              <a:t>у собаки были удалены зубы с правой и с левой стороны верхней челюсти. </a:t>
            </a:r>
            <a:r>
              <a:rPr lang="ru-RU" sz="1400" b="1" dirty="0" smtClean="0">
                <a:solidFill>
                  <a:srgbClr val="3006CC"/>
                </a:solidFill>
              </a:rPr>
              <a:t>В область </a:t>
            </a:r>
            <a:r>
              <a:rPr lang="ru-RU" sz="1400" b="1" dirty="0">
                <a:solidFill>
                  <a:srgbClr val="3006CC"/>
                </a:solidFill>
              </a:rPr>
              <a:t>удаленного зуба </a:t>
            </a:r>
            <a:r>
              <a:rPr lang="ru-RU" sz="1400" b="1" dirty="0" smtClean="0">
                <a:solidFill>
                  <a:srgbClr val="3006CC"/>
                </a:solidFill>
              </a:rPr>
              <a:t> ввели </a:t>
            </a:r>
            <a:r>
              <a:rPr lang="ru-RU" sz="1400" b="1" dirty="0">
                <a:solidFill>
                  <a:srgbClr val="3006CC"/>
                </a:solidFill>
              </a:rPr>
              <a:t>запрограммированные клетки С</a:t>
            </a:r>
            <a:r>
              <a:rPr lang="ru-RU" sz="1400" b="1" dirty="0" smtClean="0">
                <a:solidFill>
                  <a:srgbClr val="3006CC"/>
                </a:solidFill>
              </a:rPr>
              <a:t>К </a:t>
            </a:r>
            <a:r>
              <a:rPr lang="ru-RU" sz="1400" b="1" dirty="0">
                <a:solidFill>
                  <a:srgbClr val="3006CC"/>
                </a:solidFill>
              </a:rPr>
              <a:t>(фото справа).  Другая сторона челюсти собаки (фото слева)  –  КОНТРОЛЬНАЯ . Без введения МСК. </a:t>
            </a:r>
          </a:p>
        </p:txBody>
      </p:sp>
      <p:pic>
        <p:nvPicPr>
          <p:cNvPr id="4" name="Изображение 3" descr="2018-05-29-Собака регенерация зубов (1(2)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4713426" y="1242716"/>
            <a:ext cx="4344266" cy="2492967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5" name="Изображение 4" descr="2018-05-29-Собака фото регенерации зубов 2(2) 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9124" y="1199272"/>
            <a:ext cx="4431941" cy="253641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Кольцо 5"/>
          <p:cNvSpPr/>
          <p:nvPr/>
        </p:nvSpPr>
        <p:spPr>
          <a:xfrm>
            <a:off x="6011334" y="2074333"/>
            <a:ext cx="903104" cy="872295"/>
          </a:xfrm>
          <a:prstGeom prst="donut">
            <a:avLst>
              <a:gd name="adj" fmla="val 18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931333" y="2423584"/>
            <a:ext cx="906407" cy="875038"/>
          </a:xfrm>
          <a:prstGeom prst="donut">
            <a:avLst>
              <a:gd name="adj" fmla="val 18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433" y="1751550"/>
            <a:ext cx="266217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Контроль: без введения СК</a:t>
            </a:r>
            <a:r>
              <a:rPr lang="ru-RU" sz="1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3971" y="3298622"/>
            <a:ext cx="2900218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</a:rPr>
              <a:t>Произошла регенерация зуба.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6390" y="1305274"/>
            <a:ext cx="28087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Введены  СК  в область удалённого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зуба. </a:t>
            </a:r>
          </a:p>
        </p:txBody>
      </p:sp>
      <p:cxnSp>
        <p:nvCxnSpPr>
          <p:cNvPr id="13" name="Прямая со стрелкой 12"/>
          <p:cNvCxnSpPr>
            <a:stCxn id="11" idx="2"/>
            <a:endCxn id="6" idx="7"/>
          </p:cNvCxnSpPr>
          <p:nvPr/>
        </p:nvCxnSpPr>
        <p:spPr>
          <a:xfrm flipH="1">
            <a:off x="6782181" y="1951605"/>
            <a:ext cx="828567" cy="25047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6800389" y="2550584"/>
            <a:ext cx="433691" cy="7480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0"/>
          </p:cNvCxnSpPr>
          <p:nvPr/>
        </p:nvCxnSpPr>
        <p:spPr>
          <a:xfrm flipH="1" flipV="1">
            <a:off x="6526053" y="2645834"/>
            <a:ext cx="708027" cy="6527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308" y="1305274"/>
            <a:ext cx="26404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84807"/>
                </a:solidFill>
              </a:rPr>
              <a:t>Место удалённого зуба. </a:t>
            </a:r>
          </a:p>
        </p:txBody>
      </p:sp>
      <p:cxnSp>
        <p:nvCxnSpPr>
          <p:cNvPr id="32" name="Прямая со стрелкой 31"/>
          <p:cNvCxnSpPr>
            <a:stCxn id="31" idx="2"/>
            <a:endCxn id="7" idx="0"/>
          </p:cNvCxnSpPr>
          <p:nvPr/>
        </p:nvCxnSpPr>
        <p:spPr>
          <a:xfrm flipH="1">
            <a:off x="1384537" y="1674606"/>
            <a:ext cx="21978" cy="7489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31333" y="3286651"/>
            <a:ext cx="2367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Регенерация отсутствует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317737" y="6478058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78569" y="5401179"/>
            <a:ext cx="8998568" cy="12862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>
                <a:solidFill>
                  <a:srgbClr val="FF0000"/>
                </a:solidFill>
              </a:rPr>
              <a:t>Результат: в течении 9 месяцев произошла регенерация  нового </a:t>
            </a:r>
            <a:r>
              <a:rPr lang="ru-RU" sz="2100" b="1" dirty="0" smtClean="0">
                <a:solidFill>
                  <a:srgbClr val="FF0000"/>
                </a:solidFill>
              </a:rPr>
              <a:t>зуба</a:t>
            </a:r>
            <a:r>
              <a:rPr lang="en-US" sz="2100" b="1" dirty="0" smtClean="0">
                <a:solidFill>
                  <a:srgbClr val="FF0000"/>
                </a:solidFill>
              </a:rPr>
              <a:t> .</a:t>
            </a:r>
            <a:endParaRPr lang="ru-RU" sz="2100" b="1" dirty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3006CC"/>
                </a:solidFill>
              </a:rPr>
              <a:t>Это доказательный </a:t>
            </a:r>
            <a:r>
              <a:rPr lang="ru-RU" sz="1800" b="1" dirty="0">
                <a:solidFill>
                  <a:srgbClr val="3006CC"/>
                </a:solidFill>
              </a:rPr>
              <a:t>прецедент </a:t>
            </a:r>
            <a:r>
              <a:rPr lang="ru-RU" sz="1800" b="1" dirty="0" smtClean="0">
                <a:solidFill>
                  <a:srgbClr val="3006CC"/>
                </a:solidFill>
              </a:rPr>
              <a:t> </a:t>
            </a:r>
            <a:r>
              <a:rPr lang="ru-RU" sz="1800" b="1" dirty="0">
                <a:solidFill>
                  <a:srgbClr val="3006CC"/>
                </a:solidFill>
              </a:rPr>
              <a:t>регенерации органов и тканей </a:t>
            </a:r>
            <a:r>
              <a:rPr lang="ru-RU" sz="1800" b="1" dirty="0" smtClean="0">
                <a:solidFill>
                  <a:srgbClr val="3006CC"/>
                </a:solidFill>
              </a:rPr>
              <a:t>прямо в теле организма (</a:t>
            </a:r>
            <a:r>
              <a:rPr lang="en-US" sz="1800" b="1" dirty="0" smtClean="0">
                <a:solidFill>
                  <a:srgbClr val="3006CC"/>
                </a:solidFill>
              </a:rPr>
              <a:t>in situ</a:t>
            </a:r>
            <a:r>
              <a:rPr lang="ru-RU" sz="1800" b="1" dirty="0" smtClean="0">
                <a:solidFill>
                  <a:srgbClr val="3006CC"/>
                </a:solidFill>
              </a:rPr>
              <a:t>) </a:t>
            </a:r>
            <a:r>
              <a:rPr lang="en-US" sz="1800" b="1" dirty="0" smtClean="0">
                <a:solidFill>
                  <a:srgbClr val="3006CC"/>
                </a:solidFill>
              </a:rPr>
              <a:t> </a:t>
            </a:r>
            <a:r>
              <a:rPr lang="ru-RU" sz="1800" b="1" dirty="0">
                <a:solidFill>
                  <a:srgbClr val="3006CC"/>
                </a:solidFill>
              </a:rPr>
              <a:t>с помощью квантовых </a:t>
            </a:r>
            <a:r>
              <a:rPr lang="ru-RU" sz="1800" b="1" dirty="0" smtClean="0">
                <a:solidFill>
                  <a:srgbClr val="3006CC"/>
                </a:solidFill>
              </a:rPr>
              <a:t>эквивалентов генов </a:t>
            </a:r>
            <a:r>
              <a:rPr lang="ru-RU" sz="1800" b="1" dirty="0">
                <a:solidFill>
                  <a:srgbClr val="3006CC"/>
                </a:solidFill>
              </a:rPr>
              <a:t>на спинтронных принципах. Вместе с другими прецедентами </a:t>
            </a:r>
            <a:r>
              <a:rPr lang="ru-RU" sz="1800" b="1" dirty="0" smtClean="0">
                <a:solidFill>
                  <a:srgbClr val="3006CC"/>
                </a:solidFill>
              </a:rPr>
              <a:t>лингвистико-волновой генетики, </a:t>
            </a:r>
            <a:r>
              <a:rPr lang="ru-RU" sz="1800" b="1" dirty="0">
                <a:solidFill>
                  <a:srgbClr val="3006CC"/>
                </a:solidFill>
              </a:rPr>
              <a:t>на основе относительной простоте используемых лазерных </a:t>
            </a:r>
            <a:r>
              <a:rPr lang="ru-RU" sz="1800" b="1" dirty="0" smtClean="0">
                <a:solidFill>
                  <a:srgbClr val="3006CC"/>
                </a:solidFill>
              </a:rPr>
              <a:t>технологий, </a:t>
            </a:r>
            <a:r>
              <a:rPr lang="ru-RU" sz="1800" b="1" dirty="0">
                <a:solidFill>
                  <a:srgbClr val="3006CC"/>
                </a:solidFill>
              </a:rPr>
              <a:t>открывается  бесконечный ареал </a:t>
            </a:r>
            <a:r>
              <a:rPr lang="ru-RU" sz="1800" b="1" dirty="0" smtClean="0">
                <a:solidFill>
                  <a:srgbClr val="3006CC"/>
                </a:solidFill>
              </a:rPr>
              <a:t>лингвистико-волновой </a:t>
            </a:r>
            <a:r>
              <a:rPr lang="ru-RU" sz="1800" b="1" dirty="0">
                <a:solidFill>
                  <a:srgbClr val="3006CC"/>
                </a:solidFill>
              </a:rPr>
              <a:t>генетики по развитию регенеративной медицины. </a:t>
            </a:r>
            <a:r>
              <a:rPr lang="en-US" sz="1800" b="1" dirty="0">
                <a:solidFill>
                  <a:srgbClr val="3006CC"/>
                </a:solidFill>
              </a:rPr>
              <a:t> </a:t>
            </a:r>
            <a:endParaRPr lang="ru-RU" sz="1800" b="1" dirty="0">
              <a:solidFill>
                <a:srgbClr val="300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6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Приложение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7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 Прецедент лечения ЖКИМ  </a:t>
            </a:r>
            <a:r>
              <a:rPr lang="ru-RU" sz="2400" b="1" dirty="0" smtClean="0">
                <a:solidFill>
                  <a:srgbClr val="0000FF"/>
                </a:solidFill>
              </a:rPr>
              <a:t>диабетической гангрены стопы.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8" name="Содержимое 7" descr="Снимок экрана 2017-09-20 в 12.36.15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830287"/>
            <a:ext cx="2717659" cy="3825828"/>
          </a:xfrm>
        </p:spPr>
      </p:pic>
      <p:pic>
        <p:nvPicPr>
          <p:cNvPr id="10" name="Изображение 9" descr="Снимок экрана 2017-09-20 в 12.36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9857" y="1330196"/>
            <a:ext cx="3728008" cy="5026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5334" y="1427093"/>
            <a:ext cx="3788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Лечение  жидкой </a:t>
            </a:r>
            <a:r>
              <a:rPr lang="ru-RU" sz="2000" b="1" dirty="0">
                <a:solidFill>
                  <a:srgbClr val="0000FF"/>
                </a:solidFill>
              </a:rPr>
              <a:t>квантовой информационной </a:t>
            </a:r>
            <a:r>
              <a:rPr lang="ru-RU" sz="2000" b="1" dirty="0" smtClean="0">
                <a:solidFill>
                  <a:srgbClr val="0000FF"/>
                </a:solidFill>
              </a:rPr>
              <a:t>матрицей ЖКИМ, которая запускает процесс регенерации повреждённых тканей. На обработанную антисептиком пораженную поверхность  периодически накладывают  на определенное время  стерильные салфетки,  смоченные в растворе ЖКИМ. 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983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1321" y="209996"/>
            <a:ext cx="8842679" cy="106487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Приложение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8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 Лечение с помощью  ЖКИМ  </a:t>
            </a:r>
            <a:r>
              <a:rPr lang="ru-RU" sz="2400" b="1" dirty="0" smtClean="0">
                <a:solidFill>
                  <a:srgbClr val="0000FF"/>
                </a:solidFill>
              </a:rPr>
              <a:t> диабетической язвы стопы  и обморожения.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8" name="Содержимое 7" descr="Снимок экрана 2017-09-20 в 12.36.15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830287"/>
            <a:ext cx="2717659" cy="3825828"/>
          </a:xfrm>
        </p:spPr>
      </p:pic>
      <p:pic>
        <p:nvPicPr>
          <p:cNvPr id="3" name="Изображение 2" descr="Снимок экрана 2017-09-20 в 12.5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600" y="1373188"/>
            <a:ext cx="71501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6171684"/>
            <a:ext cx="701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http://</a:t>
            </a:r>
            <a:r>
              <a:rPr lang="en-US" b="1" dirty="0" err="1">
                <a:solidFill>
                  <a:srgbClr val="0000FF"/>
                </a:solidFill>
              </a:rPr>
              <a:t>wavegenetics.org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matritsy-garyaeva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gangrena-nog-pri-diabete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81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Проблема и актуальность п</a:t>
            </a:r>
            <a:r>
              <a:rPr lang="ru-RU" sz="2800" b="1" dirty="0">
                <a:solidFill>
                  <a:srgbClr val="0000FF"/>
                </a:solidFill>
              </a:rPr>
              <a:t>риродоподобных технологий в медицине.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4420" y="1605599"/>
            <a:ext cx="8302380" cy="13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DF41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8681" y="1677977"/>
            <a:ext cx="4064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Современная регенеративная медицина в своей основе предоставляет решения на основе техногенного мышления и  техногенных моделей (3</a:t>
            </a:r>
            <a:r>
              <a:rPr lang="en-US" sz="2400" b="1">
                <a:solidFill>
                  <a:srgbClr val="0000FF"/>
                </a:solidFill>
              </a:rPr>
              <a:t>D</a:t>
            </a:r>
            <a:r>
              <a:rPr lang="ru-RU" sz="2400" b="1">
                <a:solidFill>
                  <a:srgbClr val="0000FF"/>
                </a:solidFill>
              </a:rPr>
              <a:t> «печать» органов, зубные импланты, всевозможные протезирования и т.д.).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320270"/>
            <a:ext cx="8346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DF410D"/>
                </a:solidFill>
              </a:rPr>
              <a:t>Природоподобные решения в медицине, несмотря на развитие  науки, не представлены или слабо представлены.</a:t>
            </a:r>
          </a:p>
        </p:txBody>
      </p:sp>
      <p:pic>
        <p:nvPicPr>
          <p:cNvPr id="9" name="Изображение 8" descr="Снимок экрана 2018-10-03 в 13.0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515" y="2826155"/>
            <a:ext cx="2139066" cy="228838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Изображение 4" descr="Снимок экрана 2018-10-03 в 13.02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40" y="1677977"/>
            <a:ext cx="1670346" cy="253990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1523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4668" y="326571"/>
            <a:ext cx="9059332" cy="10511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Приложение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9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. </a:t>
            </a:r>
            <a:r>
              <a:rPr kumimoji="0" lang="ru-RU" b="1" dirty="0">
                <a:solidFill>
                  <a:srgbClr val="0000FF"/>
                </a:solidFill>
                <a:latin typeface="+mn-lt"/>
                <a:cs typeface="Calibri" charset="0"/>
              </a:rPr>
              <a:t>Л</a:t>
            </a:r>
            <a:r>
              <a:rPr kumimoji="0" lang="ru-RU" b="1" dirty="0" smtClean="0">
                <a:solidFill>
                  <a:srgbClr val="0000FF"/>
                </a:solidFill>
                <a:latin typeface="+mn-lt"/>
                <a:cs typeface="Calibri" charset="0"/>
              </a:rPr>
              <a:t>ечение с помощью ЖКИМ тяжелых случаев обморожений .  </a:t>
            </a:r>
            <a:endParaRPr kumimoji="0" lang="de-DE" b="1" dirty="0" smtClean="0">
              <a:solidFill>
                <a:srgbClr val="0000FF"/>
              </a:solidFill>
              <a:latin typeface="+mn-lt"/>
              <a:cs typeface="Calibri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69529" y="5713795"/>
            <a:ext cx="5602244" cy="790813"/>
          </a:xfrm>
          <a:prstGeom prst="right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Через  16 дней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0885" y="63786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8</a:t>
            </a:r>
          </a:p>
        </p:txBody>
      </p:sp>
      <p:pic>
        <p:nvPicPr>
          <p:cNvPr id="10" name="Изображение 9" descr="IMG_082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9529" y="1568174"/>
            <a:ext cx="2389163" cy="313384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Изображение 10" descr="IMG_083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1116" y="2217245"/>
            <a:ext cx="2427157" cy="329778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Изображение 12" descr="IMG_0835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78846" y="3303712"/>
            <a:ext cx="2250314" cy="320089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340468" y="1586400"/>
            <a:ext cx="175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07.02.2018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099" y="3303712"/>
            <a:ext cx="15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23.02.2018</a:t>
            </a:r>
          </a:p>
        </p:txBody>
      </p:sp>
    </p:spTree>
    <p:extLst>
      <p:ext uri="{BB962C8B-B14F-4D97-AF65-F5344CB8AC3E}">
        <p14:creationId xmlns:p14="http://schemas.microsoft.com/office/powerpoint/2010/main" xmlns="" val="2079402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4668" y="326571"/>
            <a:ext cx="9059332" cy="10511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Приложение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10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. </a:t>
            </a:r>
            <a:r>
              <a:rPr kumimoji="0" lang="ru-RU" b="1" dirty="0">
                <a:solidFill>
                  <a:srgbClr val="0000FF"/>
                </a:solidFill>
                <a:latin typeface="+mn-lt"/>
                <a:cs typeface="Calibri" charset="0"/>
              </a:rPr>
              <a:t>Л</a:t>
            </a:r>
            <a:r>
              <a:rPr kumimoji="0" lang="ru-RU" b="1" dirty="0" smtClean="0">
                <a:solidFill>
                  <a:srgbClr val="0000FF"/>
                </a:solidFill>
                <a:latin typeface="+mn-lt"/>
                <a:cs typeface="Calibri" charset="0"/>
              </a:rPr>
              <a:t>ечение с помощью ЖКИМ тяжелых случаев обморожения  стопы.  </a:t>
            </a:r>
            <a:endParaRPr kumimoji="0" lang="de-DE" b="1" dirty="0" smtClean="0">
              <a:solidFill>
                <a:srgbClr val="0000FF"/>
              </a:solidFill>
              <a:latin typeface="+mn-lt"/>
              <a:cs typeface="Calibri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35951" y="5495468"/>
            <a:ext cx="5045207" cy="790813"/>
          </a:xfrm>
          <a:prstGeom prst="right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Через  16 дней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0885" y="63786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8</a:t>
            </a:r>
          </a:p>
        </p:txBody>
      </p:sp>
      <p:pic>
        <p:nvPicPr>
          <p:cNvPr id="2" name="Изображение 1" descr="IMG_083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183264" y="2288425"/>
            <a:ext cx="3114284" cy="250651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Изображение 3" descr="IMG_082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93663" y="2902101"/>
            <a:ext cx="2255018" cy="243360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Изображение 5" descr="IMG_084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60536" y="4116500"/>
            <a:ext cx="2637311" cy="214087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239363" y="2112883"/>
            <a:ext cx="175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07.02.2018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0835" y="4118905"/>
            <a:ext cx="15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23.02.2018</a:t>
            </a:r>
          </a:p>
        </p:txBody>
      </p:sp>
    </p:spTree>
    <p:extLst>
      <p:ext uri="{BB962C8B-B14F-4D97-AF65-F5344CB8AC3E}">
        <p14:creationId xmlns:p14="http://schemas.microsoft.com/office/powerpoint/2010/main" xmlns="" val="2884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4668" y="326571"/>
            <a:ext cx="9059332" cy="10511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Приложение 1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. </a:t>
            </a:r>
            <a:r>
              <a:rPr kumimoji="0" lang="ru-RU" b="1" dirty="0">
                <a:solidFill>
                  <a:srgbClr val="0000FF"/>
                </a:solidFill>
                <a:latin typeface="+mn-lt"/>
                <a:cs typeface="Calibri" charset="0"/>
              </a:rPr>
              <a:t>Л</a:t>
            </a:r>
            <a:r>
              <a:rPr kumimoji="0" lang="ru-RU" b="1" dirty="0" smtClean="0">
                <a:solidFill>
                  <a:srgbClr val="0000FF"/>
                </a:solidFill>
                <a:latin typeface="+mn-lt"/>
                <a:cs typeface="Calibri" charset="0"/>
              </a:rPr>
              <a:t>ечение с помощью ЖКИМ тяжелых случаев обморожений кисти</a:t>
            </a:r>
            <a:r>
              <a:rPr kumimoji="0" lang="ru-RU" b="1" dirty="0">
                <a:solidFill>
                  <a:srgbClr val="0000FF"/>
                </a:solidFill>
                <a:latin typeface="+mn-lt"/>
                <a:cs typeface="Calibri" charset="0"/>
              </a:rPr>
              <a:t> </a:t>
            </a:r>
            <a:r>
              <a:rPr kumimoji="0" lang="ru-RU" b="1" dirty="0" smtClean="0">
                <a:solidFill>
                  <a:srgbClr val="0000FF"/>
                </a:solidFill>
                <a:latin typeface="+mn-lt"/>
                <a:cs typeface="Calibri" charset="0"/>
              </a:rPr>
              <a:t>рук.  </a:t>
            </a:r>
            <a:endParaRPr kumimoji="0" lang="de-DE" b="1" dirty="0" smtClean="0">
              <a:solidFill>
                <a:srgbClr val="0000FF"/>
              </a:solidFill>
              <a:latin typeface="+mn-lt"/>
              <a:cs typeface="Calibri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118400" y="2243687"/>
            <a:ext cx="3481269" cy="790813"/>
          </a:xfrm>
          <a:prstGeom prst="right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Через  16 дней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0885" y="63786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8</a:t>
            </a:r>
          </a:p>
        </p:txBody>
      </p:sp>
      <p:pic>
        <p:nvPicPr>
          <p:cNvPr id="4" name="Изображение 3" descr="IMG_086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46358" y="3415330"/>
            <a:ext cx="1925035" cy="276542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Изображение 5" descr="IMG_085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715330" y="3402401"/>
            <a:ext cx="1867416" cy="277835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Изображение 14" descr="IMG_0851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2582747" y="3415330"/>
            <a:ext cx="1672232" cy="276542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7" name="Изображение 16" descr="IMG_0845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715330" y="1723059"/>
            <a:ext cx="2087094" cy="169227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" name="Изображение 1" descr="IMG_086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9858" y="1689692"/>
            <a:ext cx="1841027" cy="245470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546358" y="5749677"/>
            <a:ext cx="15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23.02.2018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329" y="5719093"/>
            <a:ext cx="175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07.02.2018</a:t>
            </a:r>
          </a:p>
        </p:txBody>
      </p:sp>
    </p:spTree>
    <p:extLst>
      <p:ext uri="{BB962C8B-B14F-4D97-AF65-F5344CB8AC3E}">
        <p14:creationId xmlns:p14="http://schemas.microsoft.com/office/powerpoint/2010/main" xmlns="" val="47648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48316" y="264676"/>
            <a:ext cx="8833680" cy="11937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rgbClr val="0000FF"/>
                </a:solidFill>
                <a:latin typeface="+mn-lt"/>
                <a:cs typeface="Calibri" charset="0"/>
              </a:rPr>
              <a:t>Приложение 1</a:t>
            </a:r>
            <a:r>
              <a:rPr lang="en-US" b="1" dirty="0">
                <a:solidFill>
                  <a:srgbClr val="0000FF"/>
                </a:solidFill>
                <a:latin typeface="+mn-lt"/>
                <a:cs typeface="Calibri" charset="0"/>
              </a:rPr>
              <a:t>2</a:t>
            </a:r>
            <a:r>
              <a:rPr lang="ru-RU" b="1" dirty="0">
                <a:solidFill>
                  <a:srgbClr val="0000FF"/>
                </a:solidFill>
                <a:latin typeface="+mn-lt"/>
                <a:cs typeface="Calibri" charset="0"/>
              </a:rPr>
              <a:t> (1/2). Результаты </a:t>
            </a:r>
            <a:r>
              <a:rPr lang="ru-RU" b="1" dirty="0" smtClean="0">
                <a:solidFill>
                  <a:srgbClr val="0000FF"/>
                </a:solidFill>
                <a:latin typeface="+mn-lt"/>
                <a:cs typeface="Calibri" charset="0"/>
              </a:rPr>
              <a:t>возвращения </a:t>
            </a:r>
            <a:r>
              <a:rPr lang="ru-RU" b="1" dirty="0">
                <a:solidFill>
                  <a:srgbClr val="0000FF"/>
                </a:solidFill>
                <a:latin typeface="+mn-lt"/>
                <a:cs typeface="Calibri" charset="0"/>
              </a:rPr>
              <a:t>зрения после волнового воздействия. Регенерация сетчатки глаза. </a:t>
            </a:r>
            <a:endParaRPr lang="ru-RU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3850" y="4680731"/>
            <a:ext cx="8712200" cy="1795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>
            <a:lvl1pPr marL="334963" indent="-334963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400"/>
              </a:spcBef>
              <a:buClr>
                <a:srgbClr val="CC99FF"/>
              </a:buClr>
              <a:buSzPct val="80000"/>
              <a:defRPr/>
            </a:pPr>
            <a:r>
              <a:rPr lang="ru-RU" sz="2000" b="1" smtClean="0">
                <a:solidFill>
                  <a:srgbClr val="0000FF"/>
                </a:solidFill>
                <a:latin typeface="+mj-lt"/>
              </a:rPr>
              <a:t>Пациентка с 02.02.2011 по 10.11.2011  принимала сеансы волнового воздействия.  Левая панель поля зрения до воздействия: правый глаз практически не видит, поле зрения сужено до предела, левый видит, но плохо. Правая панель поля зрения после воздействия: правый глаз видит, поле зрения расширено в 4-5 раз, левый глаз  стал видеть существенно лучше, поле зрения увеличилось вдвое.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49" y="1551258"/>
            <a:ext cx="4231423" cy="2863579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9679" y="1571284"/>
            <a:ext cx="4219383" cy="2857841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500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07950" y="1225566"/>
            <a:ext cx="8785225" cy="6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sz="2000" b="1" smtClean="0">
                <a:solidFill>
                  <a:srgbClr val="0000FF"/>
                </a:solidFill>
                <a:latin typeface="+mn-lt"/>
              </a:rPr>
              <a:t>Оперативное лечение по поводу невриномы слухового нерва (акустическая невринома). Была полная глухота  по левому уху и асимметрия лица.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850" y="6000221"/>
            <a:ext cx="8569325" cy="76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>
            <a:lvl1pPr marL="334963" indent="-334963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marL="0" indent="0" algn="ctr" eaLnBrk="1" hangingPunct="1">
              <a:spcBef>
                <a:spcPts val="350"/>
              </a:spcBef>
              <a:buClr>
                <a:srgbClr val="CC99FF"/>
              </a:buClr>
              <a:buSzPct val="80000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В течении года волнового воздействия а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симметрия лица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исчезла.  Слух восстановлен . 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975" y="2075548"/>
            <a:ext cx="2337438" cy="385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667" y="2075548"/>
            <a:ext cx="2412471" cy="38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3733" name="Text Box 1"/>
          <p:cNvSpPr txBox="1">
            <a:spLocks noChangeArrowheads="1"/>
          </p:cNvSpPr>
          <p:nvPr/>
        </p:nvSpPr>
        <p:spPr bwMode="auto">
          <a:xfrm>
            <a:off x="900113" y="185196"/>
            <a:ext cx="7715250" cy="125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b="1" dirty="0">
                <a:solidFill>
                  <a:srgbClr val="0000FF"/>
                </a:solidFill>
                <a:latin typeface="+mn-lt"/>
                <a:cs typeface="Calibri" charset="0"/>
              </a:rPr>
              <a:t>Приложение 1</a:t>
            </a:r>
            <a:r>
              <a:rPr lang="en-US" b="1" dirty="0">
                <a:solidFill>
                  <a:srgbClr val="0000FF"/>
                </a:solidFill>
                <a:latin typeface="+mn-lt"/>
                <a:cs typeface="Calibri" charset="0"/>
              </a:rPr>
              <a:t>2</a:t>
            </a:r>
            <a:r>
              <a:rPr lang="ru-RU" b="1" dirty="0">
                <a:solidFill>
                  <a:srgbClr val="0000FF"/>
                </a:solidFill>
                <a:latin typeface="+mn-lt"/>
                <a:cs typeface="Calibri" charset="0"/>
              </a:rPr>
              <a:t> (2/2). </a:t>
            </a:r>
            <a:r>
              <a:rPr kumimoji="0" lang="ru-RU" b="1" dirty="0">
                <a:solidFill>
                  <a:srgbClr val="0000FF"/>
                </a:solidFill>
                <a:latin typeface="+mn-lt"/>
                <a:cs typeface="Microsoft YaHei" charset="0"/>
              </a:rPr>
              <a:t>Коррекция иннервации после волнового воздействия. </a:t>
            </a:r>
          </a:p>
          <a:p>
            <a:pPr>
              <a:buClrTx/>
              <a:buFontTx/>
              <a:buNone/>
            </a:pPr>
            <a:endParaRPr kumimoji="0" lang="ru-RU" b="1" dirty="0">
              <a:solidFill>
                <a:srgbClr val="0000FF"/>
              </a:solidFill>
              <a:latin typeface="+mn-lt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417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1330" y="100695"/>
            <a:ext cx="8837484" cy="2123486"/>
          </a:xfrm>
        </p:spPr>
        <p:txBody>
          <a:bodyPr>
            <a:no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Приложение 1</a:t>
            </a:r>
            <a:r>
              <a:rPr lang="en-US" sz="2400" b="1">
                <a:solidFill>
                  <a:srgbClr val="0000FF"/>
                </a:solidFill>
              </a:rPr>
              <a:t>3</a:t>
            </a:r>
            <a:r>
              <a:rPr lang="ru-RU" sz="2400" b="1">
                <a:solidFill>
                  <a:srgbClr val="0000FF"/>
                </a:solidFill>
              </a:rPr>
              <a:t>(1/4). Краткое описание экспериментальных работ по регенерации  поджелудочной железы.</a:t>
            </a:r>
            <a:br>
              <a:rPr lang="ru-RU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(</a:t>
            </a:r>
            <a:r>
              <a:rPr lang="ru-RU" sz="2400" b="1">
                <a:solidFill>
                  <a:srgbClr val="0000FF"/>
                </a:solidFill>
              </a:rPr>
              <a:t>Москва, Н.Новгород, Торонто (Канада)</a:t>
            </a:r>
            <a:r>
              <a:rPr lang="en-US" sz="2400" b="1">
                <a:solidFill>
                  <a:srgbClr val="0000FF"/>
                </a:solidFill>
              </a:rPr>
              <a:t>)</a:t>
            </a:r>
            <a:r>
              <a:rPr lang="ru-RU" sz="2400" b="1">
                <a:solidFill>
                  <a:srgbClr val="0000FF"/>
                </a:solidFill>
              </a:rPr>
              <a:t>. 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953" y="1830387"/>
            <a:ext cx="8574179" cy="4525963"/>
          </a:xfrm>
        </p:spPr>
        <p:txBody>
          <a:bodyPr>
            <a:normAutofit fontScale="25000" lnSpcReduction="20000"/>
          </a:bodyPr>
          <a:lstStyle/>
          <a:p>
            <a:r>
              <a:rPr lang="ru-RU" b="1"/>
              <a:t> </a:t>
            </a:r>
            <a:endParaRPr lang="ru-RU"/>
          </a:p>
          <a:p>
            <a:pPr marL="0" lvl="0" indent="0">
              <a:buNone/>
            </a:pPr>
            <a:r>
              <a:rPr lang="ru-RU" sz="6400"/>
              <a:t>1. Описание результатов экспериментов в 2002 Торонто, Канада. </a:t>
            </a:r>
          </a:p>
          <a:p>
            <a:pPr marL="0" indent="0">
              <a:buNone/>
            </a:pPr>
            <a:r>
              <a:rPr lang="ru-RU" sz="6400"/>
              <a:t>П.П.Гаряев, Е.А. Леонова, «Странный мир волновой генетики” Журнал «Физическая реальность», т.8, №6, 27-40, (2003г.). </a:t>
            </a:r>
            <a:r>
              <a:rPr lang="en-US" sz="6400" u="sng">
                <a:hlinkClick r:id="rId2"/>
              </a:rPr>
              <a:t>http</a:t>
            </a:r>
            <a:r>
              <a:rPr lang="ru-RU" sz="6400" u="sng">
                <a:hlinkClick r:id="rId2"/>
              </a:rPr>
              <a:t>://</a:t>
            </a:r>
            <a:r>
              <a:rPr lang="en-US" sz="6400" u="sng">
                <a:hlinkClick r:id="rId2"/>
              </a:rPr>
              <a:t>fastpic</a:t>
            </a:r>
            <a:r>
              <a:rPr lang="ru-RU" sz="6400" u="sng">
                <a:hlinkClick r:id="rId2"/>
              </a:rPr>
              <a:t>.</a:t>
            </a:r>
            <a:r>
              <a:rPr lang="en-US" sz="6400" u="sng">
                <a:hlinkClick r:id="rId2"/>
              </a:rPr>
              <a:t>ru</a:t>
            </a:r>
            <a:r>
              <a:rPr lang="ru-RU" sz="6400" u="sng">
                <a:hlinkClick r:id="rId2"/>
              </a:rPr>
              <a:t>/</a:t>
            </a:r>
            <a:r>
              <a:rPr lang="en-US" sz="6400" u="sng">
                <a:hlinkClick r:id="rId2"/>
              </a:rPr>
              <a:t>view</a:t>
            </a:r>
            <a:r>
              <a:rPr lang="ru-RU" sz="6400" u="sng">
                <a:hlinkClick r:id="rId2"/>
              </a:rPr>
              <a:t>/28/2012/0211/71</a:t>
            </a:r>
            <a:r>
              <a:rPr lang="en-US" sz="6400" u="sng">
                <a:hlinkClick r:id="rId2"/>
              </a:rPr>
              <a:t>de</a:t>
            </a:r>
            <a:r>
              <a:rPr lang="ru-RU" sz="6400" u="sng">
                <a:hlinkClick r:id="rId2"/>
              </a:rPr>
              <a:t>4385</a:t>
            </a:r>
            <a:r>
              <a:rPr lang="en-US" sz="6400" u="sng">
                <a:hlinkClick r:id="rId2"/>
              </a:rPr>
              <a:t>a</a:t>
            </a:r>
            <a:r>
              <a:rPr lang="ru-RU" sz="6400" u="sng">
                <a:hlinkClick r:id="rId2"/>
              </a:rPr>
              <a:t>0420897</a:t>
            </a:r>
            <a:r>
              <a:rPr lang="en-US" sz="6400" u="sng">
                <a:hlinkClick r:id="rId2"/>
              </a:rPr>
              <a:t>d</a:t>
            </a:r>
            <a:r>
              <a:rPr lang="ru-RU" sz="6400" u="sng">
                <a:hlinkClick r:id="rId2"/>
              </a:rPr>
              <a:t>08852911</a:t>
            </a:r>
            <a:r>
              <a:rPr lang="en-US" sz="6400" u="sng">
                <a:hlinkClick r:id="rId2"/>
              </a:rPr>
              <a:t>f</a:t>
            </a:r>
            <a:r>
              <a:rPr lang="ru-RU" sz="6400" u="sng">
                <a:hlinkClick r:id="rId2"/>
              </a:rPr>
              <a:t>113</a:t>
            </a:r>
            <a:r>
              <a:rPr lang="en-US" sz="6400" u="sng">
                <a:hlinkClick r:id="rId2"/>
              </a:rPr>
              <a:t>aef</a:t>
            </a:r>
            <a:r>
              <a:rPr lang="ru-RU" sz="6400" u="sng">
                <a:hlinkClick r:id="rId2"/>
              </a:rPr>
              <a:t>.</a:t>
            </a:r>
            <a:r>
              <a:rPr lang="en-US" sz="6400" u="sng">
                <a:hlinkClick r:id="rId2"/>
              </a:rPr>
              <a:t>jpg</a:t>
            </a:r>
            <a:r>
              <a:rPr lang="ru-RU" sz="6400" u="sng">
                <a:hlinkClick r:id="rId2"/>
              </a:rPr>
              <a:t>.</a:t>
            </a:r>
            <a:r>
              <a:rPr lang="en-US" sz="6400" u="sng">
                <a:hlinkClick r:id="rId2"/>
              </a:rPr>
              <a:t>html</a:t>
            </a:r>
            <a:r>
              <a:rPr lang="en-US" sz="6400"/>
              <a:t> </a:t>
            </a:r>
            <a:endParaRPr lang="ru-RU" sz="6400"/>
          </a:p>
          <a:p>
            <a:pPr marL="0" indent="0">
              <a:buNone/>
            </a:pPr>
            <a:r>
              <a:rPr lang="ru-RU" sz="6400"/>
              <a:t>Гаряев, П.П. «Лингвистико-волновой геном: теория и практика»,Киев, 2009, (см. стр.122-137). </a:t>
            </a:r>
          </a:p>
          <a:p>
            <a:pPr marL="0" indent="0">
              <a:buNone/>
            </a:pPr>
            <a:r>
              <a:rPr lang="en-US" sz="6400" u="sng">
                <a:hlinkClick r:id="rId3"/>
              </a:rPr>
              <a:t>https</a:t>
            </a:r>
            <a:r>
              <a:rPr lang="ru-RU" sz="6400" u="sng">
                <a:hlinkClick r:id="rId3"/>
              </a:rPr>
              <a:t>://</a:t>
            </a:r>
            <a:r>
              <a:rPr lang="en-US" sz="6400" u="sng">
                <a:hlinkClick r:id="rId3"/>
              </a:rPr>
              <a:t>konzeptual</a:t>
            </a:r>
            <a:r>
              <a:rPr lang="ru-RU" sz="6400" u="sng">
                <a:hlinkClick r:id="rId3"/>
              </a:rPr>
              <a:t>.</a:t>
            </a:r>
            <a:r>
              <a:rPr lang="en-US" sz="6400" u="sng">
                <a:hlinkClick r:id="rId3"/>
              </a:rPr>
              <a:t>ru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media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downloadable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product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p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e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Petr</a:t>
            </a:r>
            <a:r>
              <a:rPr lang="ru-RU" sz="6400" u="sng">
                <a:hlinkClick r:id="rId3"/>
              </a:rPr>
              <a:t>_</a:t>
            </a:r>
            <a:r>
              <a:rPr lang="en-US" sz="6400" u="sng">
                <a:hlinkClick r:id="rId3"/>
              </a:rPr>
              <a:t>Gariaev</a:t>
            </a:r>
            <a:r>
              <a:rPr lang="ru-RU" sz="6400" u="sng">
                <a:hlinkClick r:id="rId3"/>
              </a:rPr>
              <a:t>_</a:t>
            </a:r>
            <a:r>
              <a:rPr lang="en-US" sz="6400" u="sng">
                <a:hlinkClick r:id="rId3"/>
              </a:rPr>
              <a:t>lingvistiko</a:t>
            </a:r>
            <a:r>
              <a:rPr lang="ru-RU" sz="6400" u="sng">
                <a:hlinkClick r:id="rId3"/>
              </a:rPr>
              <a:t>-</a:t>
            </a:r>
            <a:r>
              <a:rPr lang="en-US" sz="6400" u="sng">
                <a:hlinkClick r:id="rId3"/>
              </a:rPr>
              <a:t>volnovoy</a:t>
            </a:r>
            <a:r>
              <a:rPr lang="ru-RU" sz="6400" u="sng">
                <a:hlinkClick r:id="rId3"/>
              </a:rPr>
              <a:t>_</a:t>
            </a:r>
            <a:r>
              <a:rPr lang="en-US" sz="6400" u="sng">
                <a:hlinkClick r:id="rId3"/>
              </a:rPr>
              <a:t>genom</a:t>
            </a:r>
            <a:r>
              <a:rPr lang="ru-RU" sz="6400" u="sng">
                <a:hlinkClick r:id="rId3"/>
              </a:rPr>
              <a:t>.</a:t>
            </a:r>
            <a:r>
              <a:rPr lang="en-US" sz="6400" u="sng">
                <a:hlinkClick r:id="rId3"/>
              </a:rPr>
              <a:t>pdf</a:t>
            </a:r>
            <a:r>
              <a:rPr lang="en-US" sz="6400"/>
              <a:t> </a:t>
            </a:r>
            <a:r>
              <a:rPr lang="ru-RU" sz="6400"/>
              <a:t>  </a:t>
            </a:r>
          </a:p>
          <a:p>
            <a:pPr marL="0" indent="0">
              <a:buNone/>
            </a:pPr>
            <a:r>
              <a:rPr lang="ru-RU" sz="6400"/>
              <a:t> В эксперименте участвовало 120 крыс </a:t>
            </a:r>
            <a:r>
              <a:rPr lang="en-US" sz="6400"/>
              <a:t>Wistar</a:t>
            </a:r>
            <a:r>
              <a:rPr lang="ru-RU" sz="6400"/>
              <a:t>,  у которых был вызыван искусственный (аллоксановый ) диабет. 60 животных  - контрольная группа (не облучалась) и 60 животных – экспериментальная группа (облучалась) , которая была разбита на 4 группы по 15 крыс в каждой. Вся экспериментальные группа 60 крыс (4 группы по 15  животных) на 3-и сутки  была облучена МОДУЛИРОВАННЫМ широкополосным электромагнитным излучением, содержащим информацию, считанную со свежих препаратов поджелудочной железы и селезенки новорожденных крыс той же линии. 1 –я с расстояния 1 см, 2-я - 3 метра, 3-я и 4 –я группы с расстояния 15 км. </a:t>
            </a:r>
          </a:p>
          <a:p>
            <a:pPr marL="0" indent="0">
              <a:buNone/>
            </a:pPr>
            <a:r>
              <a:rPr lang="ru-RU" sz="6400"/>
              <a:t>Результат выживаемости  на 6-ой день после начала радиоволнового облучения: </a:t>
            </a:r>
          </a:p>
          <a:p>
            <a:pPr marL="0" indent="0">
              <a:buNone/>
            </a:pPr>
            <a:r>
              <a:rPr lang="ru-RU" sz="6400"/>
              <a:t>•	вся экспериментальная  (облучаемая) группа (60 крыс) – 100%.  Уровень сахара в крови животных  практически приходит в норму. </a:t>
            </a:r>
          </a:p>
          <a:p>
            <a:pPr marL="0" indent="0">
              <a:buNone/>
            </a:pPr>
            <a:r>
              <a:rPr lang="ru-RU" sz="6400"/>
              <a:t>•	контрольная (НЕ облучаемая) группа (60 крыс) – 5% т.д. почти вся (95%) контрольная группа погибла. </a:t>
            </a:r>
          </a:p>
          <a:p>
            <a:pPr marL="0" indent="0">
              <a:buNone/>
            </a:pPr>
            <a:r>
              <a:rPr lang="ru-RU" sz="6400"/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666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5390" y="274638"/>
            <a:ext cx="8948610" cy="1143000"/>
          </a:xfrm>
        </p:spPr>
        <p:txBody>
          <a:bodyPr>
            <a:no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Приложение 1</a:t>
            </a:r>
            <a:r>
              <a:rPr lang="en-US" sz="2400" b="1">
                <a:solidFill>
                  <a:srgbClr val="0000FF"/>
                </a:solidFill>
              </a:rPr>
              <a:t>3 </a:t>
            </a:r>
            <a:r>
              <a:rPr lang="ru-RU" sz="2400" b="1">
                <a:solidFill>
                  <a:srgbClr val="0000FF"/>
                </a:solidFill>
              </a:rPr>
              <a:t>(3/4). Краткое описание экспериментальных работ по регенерации  поджелудочнойжелезы.</a:t>
            </a:r>
            <a:r>
              <a:rPr lang="en-US" sz="2400" b="1">
                <a:solidFill>
                  <a:srgbClr val="0000FF"/>
                </a:solidFill>
              </a:rPr>
              <a:t>(</a:t>
            </a:r>
            <a:r>
              <a:rPr lang="ru-RU" sz="2400" b="1">
                <a:solidFill>
                  <a:srgbClr val="0000FF"/>
                </a:solidFill>
              </a:rPr>
              <a:t>Москва,Н.Новгород, Торонто (Канада)</a:t>
            </a:r>
            <a:r>
              <a:rPr lang="en-US" sz="2400" b="1">
                <a:solidFill>
                  <a:srgbClr val="0000FF"/>
                </a:solidFill>
              </a:rPr>
              <a:t>)</a:t>
            </a:r>
            <a:r>
              <a:rPr lang="ru-RU" sz="2400" b="1">
                <a:solidFill>
                  <a:srgbClr val="0000FF"/>
                </a:solidFill>
              </a:rPr>
              <a:t>. 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086" y="1417638"/>
            <a:ext cx="8684018" cy="4525963"/>
          </a:xfrm>
        </p:spPr>
        <p:txBody>
          <a:bodyPr>
            <a:normAutofit fontScale="25000" lnSpcReduction="20000"/>
          </a:bodyPr>
          <a:lstStyle/>
          <a:p>
            <a:r>
              <a:rPr lang="ru-RU" b="1"/>
              <a:t> </a:t>
            </a:r>
            <a:endParaRPr lang="ru-RU"/>
          </a:p>
          <a:p>
            <a:pPr marL="0" indent="0">
              <a:buNone/>
            </a:pPr>
            <a:r>
              <a:rPr lang="ru-RU" sz="4800"/>
              <a:t>2. </a:t>
            </a:r>
            <a:r>
              <a:rPr lang="ru-RU" sz="6400"/>
              <a:t>Диссертация на соискание степени кандидата медицинских наук Кокая Николая Григорьевича. «Влияние низкоинтенсивного электромагнитного излучения на течение острой инсулиновой недостаточности у крыс : экспериментальное исследование»  Место защиты: Нижегородский гос. мед. акад.]. - Нижний Новгород, 2012.</a:t>
            </a:r>
          </a:p>
          <a:p>
            <a:pPr marL="0" indent="0">
              <a:buNone/>
            </a:pPr>
            <a:r>
              <a:rPr lang="en-US" sz="6400" u="sng">
                <a:hlinkClick r:id="rId2"/>
              </a:rPr>
              <a:t>https</a:t>
            </a:r>
            <a:r>
              <a:rPr lang="ru-RU" sz="6400" u="sng">
                <a:hlinkClick r:id="rId2"/>
              </a:rPr>
              <a:t>://</a:t>
            </a:r>
            <a:r>
              <a:rPr lang="en-US" sz="6400" u="sng">
                <a:hlinkClick r:id="rId2"/>
              </a:rPr>
              <a:t>search</a:t>
            </a:r>
            <a:r>
              <a:rPr lang="ru-RU" sz="6400" u="sng">
                <a:hlinkClick r:id="rId2"/>
              </a:rPr>
              <a:t>.</a:t>
            </a:r>
            <a:r>
              <a:rPr lang="en-US" sz="6400" u="sng">
                <a:hlinkClick r:id="rId2"/>
              </a:rPr>
              <a:t>rsl</a:t>
            </a:r>
            <a:r>
              <a:rPr lang="ru-RU" sz="6400" u="sng">
                <a:hlinkClick r:id="rId2"/>
              </a:rPr>
              <a:t>.</a:t>
            </a:r>
            <a:r>
              <a:rPr lang="en-US" sz="6400" u="sng">
                <a:hlinkClick r:id="rId2"/>
              </a:rPr>
              <a:t>ru</a:t>
            </a:r>
            <a:r>
              <a:rPr lang="ru-RU" sz="6400" u="sng">
                <a:hlinkClick r:id="rId2"/>
              </a:rPr>
              <a:t>/</a:t>
            </a:r>
            <a:r>
              <a:rPr lang="en-US" sz="6400" u="sng">
                <a:hlinkClick r:id="rId2"/>
              </a:rPr>
              <a:t>ru</a:t>
            </a:r>
            <a:r>
              <a:rPr lang="ru-RU" sz="6400" u="sng">
                <a:hlinkClick r:id="rId2"/>
              </a:rPr>
              <a:t>/</a:t>
            </a:r>
            <a:r>
              <a:rPr lang="en-US" sz="6400" u="sng">
                <a:hlinkClick r:id="rId2"/>
              </a:rPr>
              <a:t>record</a:t>
            </a:r>
            <a:r>
              <a:rPr lang="ru-RU" sz="6400" u="sng">
                <a:hlinkClick r:id="rId2"/>
              </a:rPr>
              <a:t>/01005090001</a:t>
            </a:r>
            <a:r>
              <a:rPr lang="ru-RU" sz="6400"/>
              <a:t>  </a:t>
            </a:r>
            <a:r>
              <a:rPr lang="en-US" sz="6400" u="sng">
                <a:hlinkClick r:id="rId3"/>
              </a:rPr>
              <a:t>http</a:t>
            </a:r>
            <a:r>
              <a:rPr lang="ru-RU" sz="6400" u="sng">
                <a:hlinkClick r:id="rId3"/>
              </a:rPr>
              <a:t>://</a:t>
            </a:r>
            <a:r>
              <a:rPr lang="en-US" sz="6400" u="sng">
                <a:hlinkClick r:id="rId3"/>
              </a:rPr>
              <a:t>www</a:t>
            </a:r>
            <a:r>
              <a:rPr lang="ru-RU" sz="6400" u="sng">
                <a:hlinkClick r:id="rId3"/>
              </a:rPr>
              <a:t>.</a:t>
            </a:r>
            <a:r>
              <a:rPr lang="en-US" sz="6400" u="sng">
                <a:hlinkClick r:id="rId3"/>
              </a:rPr>
              <a:t>medalmanac</a:t>
            </a:r>
            <a:r>
              <a:rPr lang="ru-RU" sz="6400" u="sng">
                <a:hlinkClick r:id="rId3"/>
              </a:rPr>
              <a:t>.</a:t>
            </a:r>
            <a:r>
              <a:rPr lang="en-US" sz="6400" u="sng">
                <a:hlinkClick r:id="rId3"/>
              </a:rPr>
              <a:t>ru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uploads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shared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old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archive</a:t>
            </a:r>
            <a:r>
              <a:rPr lang="ru-RU" sz="6400" u="sng">
                <a:hlinkClick r:id="rId3"/>
              </a:rPr>
              <a:t>/</a:t>
            </a:r>
            <a:r>
              <a:rPr lang="en-US" sz="6400" u="sng">
                <a:hlinkClick r:id="rId3"/>
              </a:rPr>
              <a:t>year</a:t>
            </a:r>
            <a:r>
              <a:rPr lang="ru-RU" sz="6400" u="sng">
                <a:hlinkClick r:id="rId3"/>
              </a:rPr>
              <a:t>2011/</a:t>
            </a:r>
            <a:r>
              <a:rPr lang="en-US" sz="6400" u="sng">
                <a:hlinkClick r:id="rId3"/>
              </a:rPr>
              <a:t>number</a:t>
            </a:r>
            <a:r>
              <a:rPr lang="ru-RU" sz="6400" u="sng">
                <a:hlinkClick r:id="rId3"/>
              </a:rPr>
              <a:t>_18/</a:t>
            </a:r>
            <a:r>
              <a:rPr lang="en-US" sz="6400" u="sng">
                <a:hlinkClick r:id="rId3"/>
              </a:rPr>
              <a:t>endocrinology</a:t>
            </a:r>
            <a:r>
              <a:rPr lang="ru-RU" sz="6400" u="sng">
                <a:hlinkClick r:id="rId3"/>
              </a:rPr>
              <a:t>/2411/</a:t>
            </a:r>
            <a:r>
              <a:rPr lang="en-US" sz="6400" u="sng">
                <a:hlinkClick r:id="rId3"/>
              </a:rPr>
              <a:t>kokaya</a:t>
            </a:r>
            <a:r>
              <a:rPr lang="ru-RU" sz="6400" u="sng">
                <a:hlinkClick r:id="rId3"/>
              </a:rPr>
              <a:t>.</a:t>
            </a:r>
            <a:r>
              <a:rPr lang="en-US" sz="6400" u="sng">
                <a:hlinkClick r:id="rId3"/>
              </a:rPr>
              <a:t>pdf</a:t>
            </a:r>
            <a:r>
              <a:rPr lang="en-US" sz="6400"/>
              <a:t> </a:t>
            </a:r>
            <a:endParaRPr lang="ru-RU" sz="6400"/>
          </a:p>
          <a:p>
            <a:pPr marL="0" indent="0">
              <a:buNone/>
            </a:pPr>
            <a:r>
              <a:rPr lang="en-US" sz="6400" u="sng">
                <a:hlinkClick r:id="rId4"/>
              </a:rPr>
              <a:t>https</a:t>
            </a:r>
            <a:r>
              <a:rPr lang="ru-RU" sz="6400" u="sng">
                <a:hlinkClick r:id="rId4"/>
              </a:rPr>
              <a:t>://</a:t>
            </a:r>
            <a:r>
              <a:rPr lang="en-US" sz="6400" u="sng">
                <a:hlinkClick r:id="rId4"/>
              </a:rPr>
              <a:t>dlib</a:t>
            </a:r>
            <a:r>
              <a:rPr lang="ru-RU" sz="6400" u="sng">
                <a:hlinkClick r:id="rId4"/>
              </a:rPr>
              <a:t>.</a:t>
            </a:r>
            <a:r>
              <a:rPr lang="en-US" sz="6400" u="sng">
                <a:hlinkClick r:id="rId4"/>
              </a:rPr>
              <a:t>rsl</a:t>
            </a:r>
            <a:r>
              <a:rPr lang="ru-RU" sz="6400" u="sng">
                <a:hlinkClick r:id="rId4"/>
              </a:rPr>
              <a:t>.</a:t>
            </a:r>
            <a:r>
              <a:rPr lang="en-US" sz="6400" u="sng">
                <a:hlinkClick r:id="rId4"/>
              </a:rPr>
              <a:t>ru</a:t>
            </a:r>
            <a:r>
              <a:rPr lang="ru-RU" sz="6400" u="sng">
                <a:hlinkClick r:id="rId4"/>
              </a:rPr>
              <a:t>/</a:t>
            </a:r>
            <a:r>
              <a:rPr lang="en-US" sz="6400" u="sng">
                <a:hlinkClick r:id="rId4"/>
              </a:rPr>
              <a:t>viewer</a:t>
            </a:r>
            <a:r>
              <a:rPr lang="ru-RU" sz="6400" u="sng">
                <a:hlinkClick r:id="rId4"/>
              </a:rPr>
              <a:t>/01005013322#?</a:t>
            </a:r>
            <a:r>
              <a:rPr lang="en-US" sz="6400" u="sng">
                <a:hlinkClick r:id="rId4"/>
              </a:rPr>
              <a:t>page</a:t>
            </a:r>
            <a:r>
              <a:rPr lang="ru-RU" sz="6400" u="sng">
                <a:hlinkClick r:id="rId4"/>
              </a:rPr>
              <a:t>=1</a:t>
            </a:r>
            <a:r>
              <a:rPr lang="ru-RU" sz="6400"/>
              <a:t> </a:t>
            </a:r>
          </a:p>
          <a:p>
            <a:pPr marL="0" indent="0">
              <a:buNone/>
            </a:pPr>
            <a:endParaRPr lang="ru-RU" sz="6400"/>
          </a:p>
          <a:p>
            <a:pPr marL="0" indent="0">
              <a:buNone/>
            </a:pPr>
            <a:r>
              <a:rPr lang="ru-RU" sz="6400"/>
              <a:t> В эксперименте использовали 120 крыс у которых был вызван искусственный (аллоксановый) диабет.  Животные были разбиты на 6 групп по 20 крыс в каждой. </a:t>
            </a:r>
          </a:p>
          <a:p>
            <a:pPr marL="0" indent="0">
              <a:buNone/>
            </a:pPr>
            <a:r>
              <a:rPr lang="ru-RU" sz="6400"/>
              <a:t>1 и 2 группы (40 крыс) (контрольная группа) - НЕ ПОДВЕРГАЛАСЬ радиоволновому воздействию.</a:t>
            </a:r>
          </a:p>
          <a:p>
            <a:pPr marL="0" indent="0">
              <a:buNone/>
            </a:pPr>
            <a:r>
              <a:rPr lang="ru-RU" sz="6400"/>
              <a:t> 3 и 4 группы (40 крыс)  -  подвергалась ПРЕВЕНТИВНОМУ МОДУЛИРОВАННОМУ БИОСТРУКТУРАМИ радиоволновому воздействию ежедневно по 30 минут в течении 4 –х дней на расстоянии 70 см. </a:t>
            </a:r>
          </a:p>
          <a:p>
            <a:pPr marL="0" indent="0">
              <a:buNone/>
            </a:pPr>
            <a:r>
              <a:rPr lang="ru-RU" sz="6400"/>
              <a:t>5 и 6 группы (40 крыс) – плацебо  подвергалась НЕ МОДУЛИРОВАННОМУ радиоволновому воздействию по 30 минут ежедневно, в течение 4-х дней на расстоянии 70 см.</a:t>
            </a:r>
          </a:p>
          <a:p>
            <a:pPr marL="0" indent="0">
              <a:buNone/>
            </a:pPr>
            <a:r>
              <a:rPr lang="ru-RU" sz="6400"/>
              <a:t>Результат выживаемости на 4 –й день: </a:t>
            </a:r>
          </a:p>
          <a:p>
            <a:pPr marL="0" indent="0">
              <a:buNone/>
            </a:pPr>
            <a:r>
              <a:rPr lang="ru-RU" sz="6400"/>
              <a:t>•	1 и 2-я контрольные группы (не облучаемой) - 30% </a:t>
            </a:r>
          </a:p>
          <a:p>
            <a:pPr marL="0" indent="0">
              <a:buNone/>
            </a:pPr>
            <a:r>
              <a:rPr lang="ru-RU" sz="6400"/>
              <a:t>•	3 и 4-я группы (облучаемой МОДУЛИРОВАННЫМ излучением) – 75% и 100% </a:t>
            </a:r>
          </a:p>
          <a:p>
            <a:pPr marL="0" indent="0">
              <a:buNone/>
            </a:pPr>
            <a:r>
              <a:rPr lang="ru-RU" sz="6400"/>
              <a:t>•	5 и 6 –я  группы плацебо (облучаемой НЕ МОДУЛИРОВАННЫМ излучением) – 10%.</a:t>
            </a:r>
          </a:p>
          <a:p>
            <a:pPr marL="0" indent="0">
              <a:buNone/>
            </a:pPr>
            <a:r>
              <a:rPr lang="ru-RU" sz="6400"/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116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0260" y="-21166"/>
            <a:ext cx="9013740" cy="161747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Приложение 1</a:t>
            </a:r>
            <a:r>
              <a:rPr lang="en-US" sz="2400" b="1" dirty="0">
                <a:solidFill>
                  <a:srgbClr val="0000FF"/>
                </a:solidFill>
              </a:rPr>
              <a:t>3 </a:t>
            </a:r>
            <a:r>
              <a:rPr lang="ru-RU" sz="2400" b="1" dirty="0">
                <a:solidFill>
                  <a:srgbClr val="0000FF"/>
                </a:solidFill>
              </a:rPr>
              <a:t>(3/4). Краткое описание экспериментальных работ по регенерации  </a:t>
            </a:r>
            <a:r>
              <a:rPr lang="ru-RU" sz="2400" b="1" dirty="0" err="1">
                <a:solidFill>
                  <a:srgbClr val="0000FF"/>
                </a:solidFill>
              </a:rPr>
              <a:t>поджелудочнойжелезы</a:t>
            </a:r>
            <a:r>
              <a:rPr lang="ru-RU" sz="2400" b="1" dirty="0" smtClean="0">
                <a:solidFill>
                  <a:srgbClr val="0000FF"/>
                </a:solidFill>
              </a:rPr>
              <a:t>. 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>
                <a:solidFill>
                  <a:srgbClr val="0000FF"/>
                </a:solidFill>
              </a:rPr>
              <a:t>Москва, Торонто (</a:t>
            </a:r>
            <a:r>
              <a:rPr lang="ru-RU" sz="2400" b="1" dirty="0" smtClean="0">
                <a:solidFill>
                  <a:srgbClr val="0000FF"/>
                </a:solidFill>
              </a:rPr>
              <a:t>Канада), </a:t>
            </a:r>
            <a:r>
              <a:rPr lang="ru-RU" sz="2400" b="1" dirty="0" err="1" smtClean="0">
                <a:solidFill>
                  <a:srgbClr val="0000FF"/>
                </a:solidFill>
              </a:rPr>
              <a:t>Н.Новгород</a:t>
            </a:r>
            <a:r>
              <a:rPr lang="ru-RU" sz="2400" b="1" dirty="0" smtClean="0">
                <a:solidFill>
                  <a:srgbClr val="0000FF"/>
                </a:solidFill>
              </a:rPr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666" y="1432934"/>
            <a:ext cx="8727438" cy="560914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3. Теоретические модели волновой генетики и воспроизведение волнового иммунитета в эксперименте. Гаряев П.П., Кокая А.А., Леонова-Гаряева Е.А., </a:t>
            </a:r>
            <a:r>
              <a:rPr lang="ru-RU" sz="1600" dirty="0" err="1"/>
              <a:t>Мулдашев</a:t>
            </a:r>
            <a:r>
              <a:rPr lang="ru-RU" sz="1600" dirty="0"/>
              <a:t> Э.Р., Мухина И.В., Смелов М.В., </a:t>
            </a:r>
            <a:r>
              <a:rPr lang="ru-RU" sz="1600" dirty="0" err="1"/>
              <a:t>Тертышный</a:t>
            </a:r>
            <a:r>
              <a:rPr lang="ru-RU" sz="1600" dirty="0"/>
              <a:t> Г.Г., </a:t>
            </a:r>
            <a:r>
              <a:rPr lang="ru-RU" sz="1600" dirty="0" err="1"/>
              <a:t>Товмаш</a:t>
            </a:r>
            <a:r>
              <a:rPr lang="ru-RU" sz="1600" dirty="0"/>
              <a:t> А.В. Новые медицинские технологии/Новое медицинское оборудование, №11, с. 26-70 (2007). </a:t>
            </a:r>
            <a:r>
              <a:rPr lang="en-US" sz="1600" u="sng" dirty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</a:t>
            </a:r>
            <a:r>
              <a:rPr lang="en-US" sz="1600" u="sng" dirty="0" err="1">
                <a:hlinkClick r:id="rId2"/>
              </a:rPr>
              <a:t>molbiol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ru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forums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index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php</a:t>
            </a:r>
            <a:r>
              <a:rPr lang="ru-RU" sz="1600" u="sng" dirty="0">
                <a:hlinkClick r:id="rId2"/>
              </a:rPr>
              <a:t>?</a:t>
            </a:r>
            <a:r>
              <a:rPr lang="en-US" sz="1600" u="sng" dirty="0">
                <a:hlinkClick r:id="rId2"/>
              </a:rPr>
              <a:t>act</a:t>
            </a:r>
            <a:r>
              <a:rPr lang="ru-RU" sz="1600" u="sng" dirty="0">
                <a:hlinkClick r:id="rId2"/>
              </a:rPr>
              <a:t>=</a:t>
            </a:r>
            <a:r>
              <a:rPr lang="en-US" sz="1600" u="sng" dirty="0">
                <a:hlinkClick r:id="rId2"/>
              </a:rPr>
              <a:t>Attach</a:t>
            </a:r>
            <a:r>
              <a:rPr lang="ru-RU" sz="1600" u="sng" dirty="0">
                <a:hlinkClick r:id="rId2"/>
              </a:rPr>
              <a:t>&amp;</a:t>
            </a:r>
            <a:r>
              <a:rPr lang="en-US" sz="1600" u="sng" dirty="0">
                <a:hlinkClick r:id="rId2"/>
              </a:rPr>
              <a:t>id</a:t>
            </a:r>
            <a:r>
              <a:rPr lang="ru-RU" sz="1600" u="sng" dirty="0">
                <a:hlinkClick r:id="rId2"/>
              </a:rPr>
              <a:t>=65824&amp;</a:t>
            </a:r>
            <a:r>
              <a:rPr lang="en-US" sz="1600" u="sng" dirty="0">
                <a:hlinkClick r:id="rId2"/>
              </a:rPr>
              <a:t>type</a:t>
            </a:r>
            <a:r>
              <a:rPr lang="ru-RU" sz="1600" u="sng" dirty="0">
                <a:hlinkClick r:id="rId2"/>
              </a:rPr>
              <a:t>=</a:t>
            </a:r>
            <a:r>
              <a:rPr lang="en-US" sz="1600" u="sng" dirty="0" err="1">
                <a:hlinkClick r:id="rId2"/>
              </a:rPr>
              <a:t>posthttps</a:t>
            </a:r>
            <a:r>
              <a:rPr lang="ru-RU" sz="1600" u="sng" dirty="0">
                <a:hlinkClick r:id="rId2"/>
              </a:rPr>
              <a:t>://</a:t>
            </a:r>
            <a:r>
              <a:rPr lang="en-US" sz="1600" u="sng" dirty="0" err="1">
                <a:hlinkClick r:id="rId2"/>
              </a:rPr>
              <a:t>docviewer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yandex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ua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view</a:t>
            </a:r>
            <a:r>
              <a:rPr lang="ru-RU" sz="1600" u="sng" dirty="0">
                <a:hlinkClick r:id="rId2"/>
              </a:rPr>
              <a:t>/0/?*=4</a:t>
            </a:r>
            <a:r>
              <a:rPr lang="en-US" sz="1600" u="sng" dirty="0">
                <a:hlinkClick r:id="rId2"/>
              </a:rPr>
              <a:t>c</a:t>
            </a:r>
            <a:r>
              <a:rPr lang="ru-RU" sz="1600" u="sng" dirty="0">
                <a:hlinkClick r:id="rId2"/>
              </a:rPr>
              <a:t>4</a:t>
            </a:r>
            <a:r>
              <a:rPr lang="en-US" sz="1600" u="sng" dirty="0" err="1">
                <a:hlinkClick r:id="rId2"/>
              </a:rPr>
              <a:t>YeKBz</a:t>
            </a:r>
            <a:r>
              <a:rPr lang="ru-RU" sz="1600" u="sng" dirty="0">
                <a:hlinkClick r:id="rId2"/>
              </a:rPr>
              <a:t>3296</a:t>
            </a:r>
            <a:r>
              <a:rPr lang="en-US" sz="1600" u="sng" dirty="0" err="1">
                <a:hlinkClick r:id="rId2"/>
              </a:rPr>
              <a:t>MypJNG</a:t>
            </a:r>
            <a:r>
              <a:rPr lang="ru-RU" sz="1600" u="sng" dirty="0">
                <a:hlinkClick r:id="rId2"/>
              </a:rPr>
              <a:t>7</a:t>
            </a:r>
            <a:r>
              <a:rPr lang="en-US" sz="1600" u="sng" dirty="0" err="1">
                <a:hlinkClick r:id="rId2"/>
              </a:rPr>
              <a:t>aOEI</a:t>
            </a:r>
            <a:r>
              <a:rPr lang="ru-RU" sz="1600" u="sng" dirty="0">
                <a:hlinkClick r:id="rId2"/>
              </a:rPr>
              <a:t>7</a:t>
            </a:r>
            <a:r>
              <a:rPr lang="en-US" sz="1600" u="sng" dirty="0" err="1">
                <a:hlinkClick r:id="rId2"/>
              </a:rPr>
              <a:t>Eed</a:t>
            </a:r>
            <a:r>
              <a:rPr lang="ru-RU" sz="1600" u="sng" dirty="0">
                <a:hlinkClick r:id="rId2"/>
              </a:rPr>
              <a:t>7</a:t>
            </a:r>
            <a:r>
              <a:rPr lang="en-US" sz="1600" u="sng" dirty="0" err="1">
                <a:hlinkClick r:id="rId2"/>
              </a:rPr>
              <a:t>InVybCI</a:t>
            </a:r>
            <a:r>
              <a:rPr lang="ru-RU" sz="1600" u="sng" dirty="0">
                <a:hlinkClick r:id="rId2"/>
              </a:rPr>
              <a:t>6</a:t>
            </a:r>
            <a:r>
              <a:rPr lang="en-US" sz="1600" u="sng" dirty="0" err="1">
                <a:hlinkClick r:id="rId2"/>
              </a:rPr>
              <a:t>Imh</a:t>
            </a:r>
            <a:r>
              <a:rPr lang="ru-RU" sz="1600" u="sng" dirty="0">
                <a:hlinkClick r:id="rId2"/>
              </a:rPr>
              <a:t>0</a:t>
            </a:r>
            <a:r>
              <a:rPr lang="en-US" sz="1600" u="sng" dirty="0" err="1">
                <a:hlinkClick r:id="rId2"/>
              </a:rPr>
              <a:t>dHA</a:t>
            </a:r>
            <a:r>
              <a:rPr lang="ru-RU" sz="1600" u="sng" dirty="0">
                <a:hlinkClick r:id="rId2"/>
              </a:rPr>
              <a:t>6</a:t>
            </a:r>
            <a:r>
              <a:rPr lang="en-US" sz="1600" u="sng" dirty="0">
                <a:hlinkClick r:id="rId2"/>
              </a:rPr>
              <a:t>Ly</a:t>
            </a:r>
            <a:r>
              <a:rPr lang="ru-RU" sz="1600" u="sng" dirty="0">
                <a:hlinkClick r:id="rId2"/>
              </a:rPr>
              <a:t>93</a:t>
            </a:r>
            <a:r>
              <a:rPr lang="en-US" sz="1600" u="sng" dirty="0">
                <a:hlinkClick r:id="rId2"/>
              </a:rPr>
              <a:t>d</a:t>
            </a:r>
            <a:r>
              <a:rPr lang="ru-RU" sz="1600" u="sng" dirty="0">
                <a:hlinkClick r:id="rId2"/>
              </a:rPr>
              <a:t>3</a:t>
            </a:r>
            <a:r>
              <a:rPr lang="en-US" sz="1600" u="sng" dirty="0" err="1">
                <a:hlinkClick r:id="rId2"/>
              </a:rPr>
              <a:t>cudHJpbml</a:t>
            </a:r>
            <a:r>
              <a:rPr lang="ru-RU" sz="1600" u="sng" dirty="0">
                <a:hlinkClick r:id="rId2"/>
              </a:rPr>
              <a:t>0</a:t>
            </a:r>
            <a:r>
              <a:rPr lang="en-US" sz="1600" u="sng" dirty="0" err="1">
                <a:hlinkClick r:id="rId2"/>
              </a:rPr>
              <a:t>YXMucnUvcnVzL</a:t>
            </a:r>
            <a:r>
              <a:rPr lang="ru-RU" sz="1600" u="sng" dirty="0">
                <a:hlinkClick r:id="rId2"/>
              </a:rPr>
              <a:t>2</a:t>
            </a:r>
            <a:r>
              <a:rPr lang="en-US" sz="1600" u="sng" dirty="0" err="1">
                <a:hlinkClick r:id="rId2"/>
              </a:rPr>
              <a:t>RvYy</a:t>
            </a:r>
            <a:r>
              <a:rPr lang="ru-RU" sz="1600" u="sng" dirty="0">
                <a:hlinkClick r:id="rId2"/>
              </a:rPr>
              <a:t>8</a:t>
            </a:r>
            <a:r>
              <a:rPr lang="en-US" sz="1600" u="sng" dirty="0" err="1">
                <a:hlinkClick r:id="rId2"/>
              </a:rPr>
              <a:t>wMDE</a:t>
            </a:r>
            <a:r>
              <a:rPr lang="ru-RU" sz="1600" u="sng" dirty="0">
                <a:hlinkClick r:id="rId2"/>
              </a:rPr>
              <a:t>2</a:t>
            </a:r>
            <a:r>
              <a:rPr lang="en-US" sz="1600" u="sng" dirty="0" err="1">
                <a:hlinkClick r:id="rId2"/>
              </a:rPr>
              <a:t>LzAwMWMvMDAxNjENDIucGRmIiwidGl</a:t>
            </a:r>
            <a:r>
              <a:rPr lang="ru-RU" sz="1600" u="sng" dirty="0">
                <a:hlinkClick r:id="rId2"/>
              </a:rPr>
              <a:t>0</a:t>
            </a:r>
            <a:r>
              <a:rPr lang="en-US" sz="1600" u="sng" dirty="0" err="1">
                <a:hlinkClick r:id="rId2"/>
              </a:rPr>
              <a:t>bGUiOiIwMDE</a:t>
            </a:r>
            <a:r>
              <a:rPr lang="ru-RU" sz="1600" u="sng" dirty="0">
                <a:hlinkClick r:id="rId2"/>
              </a:rPr>
              <a:t>2</a:t>
            </a:r>
            <a:r>
              <a:rPr lang="en-US" sz="1600" u="sng" dirty="0">
                <a:hlinkClick r:id="rId2"/>
              </a:rPr>
              <a:t>MTQ</a:t>
            </a:r>
            <a:r>
              <a:rPr lang="ru-RU" sz="1600" u="sng" dirty="0">
                <a:hlinkClick r:id="rId2"/>
              </a:rPr>
              <a:t>0</a:t>
            </a:r>
            <a:r>
              <a:rPr lang="en-US" sz="1600" u="sng" dirty="0" err="1">
                <a:hlinkClick r:id="rId2"/>
              </a:rPr>
              <a:t>Mi</a:t>
            </a:r>
            <a:r>
              <a:rPr lang="ru-RU" sz="1600" u="sng" dirty="0">
                <a:hlinkClick r:id="rId2"/>
              </a:rPr>
              <a:t>5</a:t>
            </a:r>
            <a:r>
              <a:rPr lang="en-US" sz="1600" u="sng" dirty="0" err="1">
                <a:hlinkClick r:id="rId2"/>
              </a:rPr>
              <a:t>wZGYiLCJ</a:t>
            </a:r>
            <a:r>
              <a:rPr lang="ru-RU" sz="1600" u="sng" dirty="0">
                <a:hlinkClick r:id="rId2"/>
              </a:rPr>
              <a:t>1</a:t>
            </a:r>
            <a:r>
              <a:rPr lang="en-US" sz="1600" u="sng" dirty="0" err="1">
                <a:hlinkClick r:id="rId2"/>
              </a:rPr>
              <a:t>aWQiOiIwIiwieXUiOiIzOTQ</a:t>
            </a:r>
            <a:r>
              <a:rPr lang="ru-RU" sz="1600" u="sng" dirty="0">
                <a:hlinkClick r:id="rId2"/>
              </a:rPr>
              <a:t>5</a:t>
            </a:r>
            <a:r>
              <a:rPr lang="en-US" sz="1600" u="sng" dirty="0" err="1">
                <a:hlinkClick r:id="rId2"/>
              </a:rPr>
              <a:t>MzQyMTUxNDUyODY</a:t>
            </a:r>
            <a:r>
              <a:rPr lang="ru-RU" sz="1600" u="sng" dirty="0">
                <a:hlinkClick r:id="rId2"/>
              </a:rPr>
              <a:t>2</a:t>
            </a:r>
            <a:r>
              <a:rPr lang="en-US" sz="1600" u="sng" dirty="0" err="1">
                <a:hlinkClick r:id="rId2"/>
              </a:rPr>
              <a:t>MTMxIiwibm</a:t>
            </a:r>
            <a:r>
              <a:rPr lang="ru-RU" sz="1600" u="sng" dirty="0">
                <a:hlinkClick r:id="rId2"/>
              </a:rPr>
              <a:t>9</a:t>
            </a:r>
            <a:r>
              <a:rPr lang="en-US" sz="1600" u="sng" dirty="0" err="1">
                <a:hlinkClick r:id="rId2"/>
              </a:rPr>
              <a:t>pZnJhbWUiOnRydWUsInRzIjoxNTExMjY</a:t>
            </a:r>
            <a:r>
              <a:rPr lang="ru-RU" sz="1600" u="sng" dirty="0">
                <a:hlinkClick r:id="rId2"/>
              </a:rPr>
              <a:t>2</a:t>
            </a:r>
            <a:r>
              <a:rPr lang="en-US" sz="1600" u="sng" dirty="0" err="1">
                <a:hlinkClick r:id="rId2"/>
              </a:rPr>
              <a:t>ODIxOTA</a:t>
            </a:r>
            <a:r>
              <a:rPr lang="ru-RU" sz="1600" u="sng" dirty="0">
                <a:hlinkClick r:id="rId2"/>
              </a:rPr>
              <a:t>1</a:t>
            </a:r>
            <a:r>
              <a:rPr lang="en-US" sz="1600" u="sng" dirty="0" err="1">
                <a:hlinkClick r:id="rId2"/>
              </a:rPr>
              <a:t>fQ</a:t>
            </a:r>
            <a:r>
              <a:rPr lang="ru-RU" sz="1600" u="sng" dirty="0">
                <a:hlinkClick r:id="rId2"/>
              </a:rPr>
              <a:t>%3</a:t>
            </a:r>
            <a:r>
              <a:rPr lang="en-US" sz="1600" u="sng" dirty="0">
                <a:hlinkClick r:id="rId2"/>
              </a:rPr>
              <a:t>D</a:t>
            </a:r>
            <a:r>
              <a:rPr lang="ru-RU" sz="1600" u="sng" dirty="0">
                <a:hlinkClick r:id="rId2"/>
              </a:rPr>
              <a:t>%3</a:t>
            </a:r>
            <a:r>
              <a:rPr lang="en-US" sz="1600" u="sng" dirty="0">
                <a:hlinkClick r:id="rId2"/>
              </a:rPr>
              <a:t>D</a:t>
            </a:r>
            <a:r>
              <a:rPr lang="ru-RU" sz="1600" u="sng" dirty="0">
                <a:hlinkClick r:id="rId2"/>
              </a:rPr>
              <a:t>&amp;</a:t>
            </a:r>
            <a:r>
              <a:rPr lang="en-US" sz="1600" u="sng" dirty="0">
                <a:hlinkClick r:id="rId2"/>
              </a:rPr>
              <a:t>page</a:t>
            </a:r>
            <a:r>
              <a:rPr lang="ru-RU" sz="1600" u="sng" dirty="0">
                <a:hlinkClick r:id="rId2"/>
              </a:rPr>
              <a:t>=1&amp;</a:t>
            </a:r>
            <a:r>
              <a:rPr lang="en-US" sz="1600" u="sng" dirty="0" err="1">
                <a:hlinkClick r:id="rId2"/>
              </a:rPr>
              <a:t>lang</a:t>
            </a:r>
            <a:r>
              <a:rPr lang="ru-RU" sz="1600" u="sng" dirty="0">
                <a:hlinkClick r:id="rId2"/>
              </a:rPr>
              <a:t>=</a:t>
            </a:r>
            <a:r>
              <a:rPr lang="en-US" sz="1600" u="sng" dirty="0" err="1">
                <a:hlinkClick r:id="rId2"/>
              </a:rPr>
              <a:t>ru</a:t>
            </a:r>
            <a:r>
              <a:rPr lang="en-US" sz="1600" dirty="0"/>
              <a:t> </a:t>
            </a:r>
            <a:endParaRPr lang="ru-RU" sz="16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У 70 крыс (4 группы), у которых был вызван искусственный (</a:t>
            </a:r>
            <a:r>
              <a:rPr lang="ru-RU" sz="1600" dirty="0" err="1"/>
              <a:t>аллоксановый</a:t>
            </a:r>
            <a:r>
              <a:rPr lang="ru-RU" sz="1600" dirty="0"/>
              <a:t>) диабет. 1-я контрольная  группа (20 крыс) НЕ ПОДВЕРГАЛАСЬ радиоволновому воздействию. 2 и 3 группы (по 20 крыс)  подвергалась ПРЕВЕНТИВНОМУ МОДУЛИРОВАННОМУ БИОСТРУКТУРАМИ радиоволновому воздействию (лазерный луч проходил через предметное и покровное стекла со срезами здоровой поджелудочной железы и селезёнки)  4 дня </a:t>
            </a:r>
            <a:r>
              <a:rPr lang="ru-RU" sz="1600" dirty="0" err="1"/>
              <a:t>ежедн.по</a:t>
            </a:r>
            <a:r>
              <a:rPr lang="ru-RU" sz="1600" dirty="0"/>
              <a:t> 30 минут на расстояниях  20 метров и 70 см. 4 группа (10 крыс) (плацебо) – превентивное (НЕ МОДУЛИРОВАННОЕ) радиоволновому воздействию (4 дня по 30 </a:t>
            </a:r>
            <a:r>
              <a:rPr lang="ru-RU" sz="1600" dirty="0" err="1"/>
              <a:t>мин.ежедн</a:t>
            </a:r>
            <a:r>
              <a:rPr lang="ru-RU" sz="1600" dirty="0"/>
              <a:t>. дней на расстоянии 70 см.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Результат выживаемости  на 4 –й день: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•	1-я контрольная  группа (не облучаемой) - 30%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•	2 и 3 группы (облучаемой МОДУЛИРОВАННЫМ излучением) –по  90% и 100%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•	4-я группа плацебо (облучаемой НЕ МОДУЛИРОВАННЫМ излучением) – 10% 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986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9333" y="293100"/>
            <a:ext cx="8879417" cy="1411223"/>
          </a:xfrm>
        </p:spPr>
        <p:txBody>
          <a:bodyPr>
            <a:no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Приложение 1</a:t>
            </a:r>
            <a:r>
              <a:rPr lang="en-US" sz="2400" b="1">
                <a:solidFill>
                  <a:srgbClr val="0000FF"/>
                </a:solidFill>
              </a:rPr>
              <a:t>3 </a:t>
            </a:r>
            <a:r>
              <a:rPr lang="ru-RU" sz="2400" b="1">
                <a:solidFill>
                  <a:srgbClr val="0000FF"/>
                </a:solidFill>
              </a:rPr>
              <a:t>(4/4). Краткое описание экспериментальных работ по регенерации  поджелудочной железы.</a:t>
            </a:r>
            <a:br>
              <a:rPr lang="ru-RU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(</a:t>
            </a:r>
            <a:r>
              <a:rPr lang="ru-RU" sz="2400" b="1">
                <a:solidFill>
                  <a:srgbClr val="0000FF"/>
                </a:solidFill>
              </a:rPr>
              <a:t>Москва,Н.Новгород, Торонто (Канада)</a:t>
            </a:r>
            <a:r>
              <a:rPr lang="en-US" sz="2400" b="1">
                <a:solidFill>
                  <a:srgbClr val="0000FF"/>
                </a:solidFill>
              </a:rPr>
              <a:t>)</a:t>
            </a:r>
            <a:r>
              <a:rPr lang="ru-RU" sz="2400" b="1">
                <a:solidFill>
                  <a:srgbClr val="0000FF"/>
                </a:solidFill>
              </a:rPr>
              <a:t>. 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78409"/>
            <a:ext cx="837878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4. Гаряев П.П., Кокая А.А., Мухина И.В., Леонова-Гаряева Е.А., Кокая Н.Г. Влияние модулированного </a:t>
            </a:r>
            <a:r>
              <a:rPr lang="ru-RU" sz="1600" dirty="0" err="1"/>
              <a:t>биоструктурами</a:t>
            </a:r>
            <a:r>
              <a:rPr lang="ru-RU" sz="1600" dirty="0"/>
              <a:t> электромагнитного излучения на течение аллоксанового сахарного диабета у крыс // Бюллетень экспериментальной биологии и медицины. 2007.- Т. 143. - №2. С.155-158.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u="sng" dirty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</a:t>
            </a:r>
            <a:r>
              <a:rPr lang="en-US" sz="1600" u="sng" dirty="0">
                <a:hlinkClick r:id="rId2"/>
              </a:rPr>
              <a:t>www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wavegenetic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ru</a:t>
            </a:r>
            <a:r>
              <a:rPr lang="ru-RU" sz="1600" u="sng" dirty="0">
                <a:hlinkClick r:id="rId2"/>
              </a:rPr>
              <a:t>/30-</a:t>
            </a:r>
            <a:r>
              <a:rPr lang="en-US" sz="1600" u="sng" dirty="0" err="1">
                <a:hlinkClick r:id="rId2"/>
              </a:rPr>
              <a:t>byulleten</a:t>
            </a:r>
            <a:r>
              <a:rPr lang="ru-RU" sz="1600" u="sng" dirty="0">
                <a:hlinkClick r:id="rId2"/>
              </a:rPr>
              <a:t>-</a:t>
            </a:r>
            <a:r>
              <a:rPr lang="en-US" sz="1600" u="sng" dirty="0" err="1">
                <a:hlinkClick r:id="rId2"/>
              </a:rPr>
              <a:t>eksp</a:t>
            </a:r>
            <a:r>
              <a:rPr lang="ru-RU" sz="1600" u="sng" dirty="0">
                <a:hlinkClick r:id="rId2"/>
              </a:rPr>
              <a:t>-</a:t>
            </a:r>
            <a:r>
              <a:rPr lang="en-US" sz="1600" u="sng" dirty="0" err="1">
                <a:hlinkClick r:id="rId2"/>
              </a:rPr>
              <a:t>biol</a:t>
            </a:r>
            <a:r>
              <a:rPr lang="ru-RU" sz="1600" u="sng" dirty="0">
                <a:hlinkClick r:id="rId2"/>
              </a:rPr>
              <a:t>-</a:t>
            </a:r>
            <a:r>
              <a:rPr lang="en-US" sz="1600" u="sng" dirty="0">
                <a:hlinkClick r:id="rId2"/>
              </a:rPr>
              <a:t>i</a:t>
            </a:r>
            <a:r>
              <a:rPr lang="ru-RU" sz="1600" u="sng" dirty="0">
                <a:hlinkClick r:id="rId2"/>
              </a:rPr>
              <a:t>-</a:t>
            </a:r>
            <a:r>
              <a:rPr lang="en-US" sz="1600" u="sng" dirty="0">
                <a:hlinkClick r:id="rId2"/>
              </a:rPr>
              <a:t>med</a:t>
            </a:r>
            <a:r>
              <a:rPr lang="ru-RU" sz="1600" u="sng" dirty="0">
                <a:hlinkClick r:id="rId2"/>
              </a:rPr>
              <a:t>-2-</a:t>
            </a:r>
            <a:r>
              <a:rPr lang="en-US" sz="1600" u="sng" dirty="0">
                <a:hlinkClick r:id="rId2"/>
              </a:rPr>
              <a:t>s</a:t>
            </a:r>
            <a:r>
              <a:rPr lang="ru-RU" sz="1600" u="sng" dirty="0">
                <a:hlinkClick r:id="rId2"/>
              </a:rPr>
              <a:t>155-158-2007.</a:t>
            </a:r>
            <a:r>
              <a:rPr lang="en-US" sz="1600" u="sng" dirty="0">
                <a:hlinkClick r:id="rId2"/>
              </a:rPr>
              <a:t>html</a:t>
            </a:r>
            <a:r>
              <a:rPr lang="en-US" sz="1600" dirty="0"/>
              <a:t> </a:t>
            </a:r>
            <a:endParaRPr lang="ru-RU" sz="1600" dirty="0"/>
          </a:p>
          <a:p>
            <a:pPr marL="0" indent="0">
              <a:lnSpc>
                <a:spcPct val="80000"/>
              </a:lnSpc>
              <a:buNone/>
            </a:pPr>
            <a:endParaRPr lang="ru-RU" sz="16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В эксперименте использовали  30 крыс (3 группы по 10), у которых был вызван искусственный (</a:t>
            </a:r>
            <a:r>
              <a:rPr lang="ru-RU" sz="1600" dirty="0" err="1"/>
              <a:t>аллоксановый</a:t>
            </a:r>
            <a:r>
              <a:rPr lang="ru-RU" sz="1600" dirty="0"/>
              <a:t>) диабет. Доза аллоксана для 3 –й  группы была в 1,5 раза выше чем в 1-й  и во 2 –й группах.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1 группа (10 крыс) (контрольная группа) НЕ ПОДВЕРГАЛАСЬ радиоволновому воздействию. Облучение МОДУЛИРОВАННОМУ БИО СТРУКТУРАМИ радиоволновому воздействию производилось </a:t>
            </a:r>
            <a:r>
              <a:rPr lang="ru-RU" sz="1600" dirty="0" err="1"/>
              <a:t>производилось</a:t>
            </a:r>
            <a:r>
              <a:rPr lang="ru-RU" sz="1600" dirty="0"/>
              <a:t> в течении только 4 дней ежедневно по 30 минут 2-й группы (10 крыс) с  3 –</a:t>
            </a:r>
            <a:r>
              <a:rPr lang="ru-RU" sz="1600" dirty="0" err="1"/>
              <a:t>го</a:t>
            </a:r>
            <a:r>
              <a:rPr lang="ru-RU" sz="1600" dirty="0"/>
              <a:t> дня после введения аллоксана, в 3 –й группе (10 крыс)  со дня введения аллоксана с расстояния, соответственно, 70 см и 20 метров.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Результат выживаемости  на  3 –й день максимальной гибели животных: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•	1-я контрольная группа (не облучаемой) - 30%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•	2-я группа (облучаемая) – 100%.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На 7-е сутки уровень глюкозы в группе снизился  в 4 раза у 80% крыс к значениям близкой к норме.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• 3-я группа (облучаемая + увеличенная в 1,5 раза доза аллоксана) – 90%.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792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2406" y="303458"/>
            <a:ext cx="8614697" cy="76071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Приложение 1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ru-RU" sz="2400" b="1" dirty="0">
                <a:solidFill>
                  <a:srgbClr val="0000FF"/>
                </a:solidFill>
              </a:rPr>
              <a:t> (1/8). Прецедент позитивной динамики при лечении спинномозговой травмы.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406" y="1090474"/>
            <a:ext cx="8324394" cy="1190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4040"/>
                </a:solidFill>
              </a:rPr>
              <a:t>Терапия звуковыми </a:t>
            </a:r>
            <a:r>
              <a:rPr lang="ru-RU" b="1" dirty="0">
                <a:solidFill>
                  <a:srgbClr val="FF4040"/>
                </a:solidFill>
              </a:rPr>
              <a:t>л</a:t>
            </a:r>
            <a:r>
              <a:rPr lang="ru-RU" b="1" dirty="0" smtClean="0">
                <a:solidFill>
                  <a:srgbClr val="FF4040"/>
                </a:solidFill>
              </a:rPr>
              <a:t>ингвистико</a:t>
            </a:r>
            <a:r>
              <a:rPr lang="ru-RU" sz="2400" b="1" dirty="0" smtClean="0">
                <a:solidFill>
                  <a:srgbClr val="FF4040"/>
                </a:solidFill>
              </a:rPr>
              <a:t>-</a:t>
            </a:r>
            <a:r>
              <a:rPr lang="ru-RU" b="1" dirty="0" smtClean="0">
                <a:solidFill>
                  <a:srgbClr val="FF4040"/>
                </a:solidFill>
              </a:rPr>
              <a:t>в</a:t>
            </a:r>
            <a:r>
              <a:rPr lang="ru-RU" sz="2400" b="1" dirty="0" smtClean="0">
                <a:solidFill>
                  <a:srgbClr val="FF4040"/>
                </a:solidFill>
              </a:rPr>
              <a:t>олновыми генетическими </a:t>
            </a:r>
            <a:r>
              <a:rPr lang="ru-RU" sz="2400" b="1" dirty="0">
                <a:solidFill>
                  <a:srgbClr val="FF4040"/>
                </a:solidFill>
              </a:rPr>
              <a:t>матрицами Гаряева П.П. и стволовыми клетками обработанными </a:t>
            </a:r>
            <a:r>
              <a:rPr lang="ru-RU" sz="2400" b="1" dirty="0" smtClean="0">
                <a:solidFill>
                  <a:srgbClr val="FF4040"/>
                </a:solidFill>
              </a:rPr>
              <a:t>волновой генетической </a:t>
            </a:r>
            <a:r>
              <a:rPr lang="ru-RU" sz="2400" b="1" dirty="0">
                <a:solidFill>
                  <a:srgbClr val="FF4040"/>
                </a:solidFill>
              </a:rPr>
              <a:t>нейрогенезисной квантовой программой. </a:t>
            </a:r>
          </a:p>
          <a:p>
            <a:pPr marL="0" indent="0">
              <a:buNone/>
            </a:pPr>
            <a:endParaRPr lang="ru-RU" sz="2400" b="1" dirty="0">
              <a:solidFill>
                <a:srgbClr val="FF404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4514328"/>
            <a:ext cx="5052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MATTHEW </a:t>
            </a:r>
            <a:r>
              <a:rPr lang="en-US" b="1" dirty="0">
                <a:solidFill>
                  <a:srgbClr val="0000FF"/>
                </a:solidFill>
              </a:rPr>
              <a:t>COHEN </a:t>
            </a:r>
            <a:r>
              <a:rPr lang="ru-RU" b="1" dirty="0" smtClean="0">
                <a:solidFill>
                  <a:srgbClr val="0000FF"/>
                </a:solidFill>
              </a:rPr>
              <a:t> (</a:t>
            </a:r>
            <a:r>
              <a:rPr lang="ru-RU" b="1" dirty="0">
                <a:solidFill>
                  <a:srgbClr val="0000FF"/>
                </a:solidFill>
              </a:rPr>
              <a:t>1985 г. р.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r"/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South Africa, Pretoria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b="1" dirty="0"/>
          </a:p>
          <a:p>
            <a:pPr algn="r"/>
            <a:r>
              <a:rPr lang="ru-RU" b="1" dirty="0"/>
              <a:t>Травма в 2004 </a:t>
            </a:r>
            <a:r>
              <a:rPr lang="ru-RU" dirty="0"/>
              <a:t>г: повреждение </a:t>
            </a:r>
            <a:r>
              <a:rPr lang="ru-RU" dirty="0" smtClean="0"/>
              <a:t>позвоночника </a:t>
            </a:r>
            <a:r>
              <a:rPr lang="ru-RU" dirty="0"/>
              <a:t>неполное (с6-с7), паралич (квадриплегия)</a:t>
            </a:r>
            <a:r>
              <a:rPr lang="ru-RU" dirty="0" smtClean="0"/>
              <a:t>.</a:t>
            </a:r>
            <a:endParaRPr lang="en-US" dirty="0" smtClean="0"/>
          </a:p>
          <a:p>
            <a:pPr algn="r"/>
            <a:r>
              <a:rPr lang="ru-RU" dirty="0" smtClean="0"/>
              <a:t>Лечение </a:t>
            </a:r>
            <a:r>
              <a:rPr lang="ru-RU" b="1" dirty="0" smtClean="0"/>
              <a:t>в  </a:t>
            </a:r>
            <a:r>
              <a:rPr lang="en-US" b="1" dirty="0" smtClean="0"/>
              <a:t>Jirehclinic </a:t>
            </a:r>
            <a:r>
              <a:rPr lang="en-US" dirty="0" smtClean="0"/>
              <a:t>(</a:t>
            </a:r>
            <a:r>
              <a:rPr lang="en-US" dirty="0"/>
              <a:t>South Africa, Pretoria)</a:t>
            </a:r>
            <a:r>
              <a:rPr lang="ru-RU" dirty="0"/>
              <a:t> </a:t>
            </a:r>
            <a:endParaRPr lang="en-US" dirty="0" smtClean="0"/>
          </a:p>
          <a:p>
            <a:pPr algn="r"/>
            <a:r>
              <a:rPr lang="en-US" dirty="0" smtClean="0">
                <a:hlinkClick r:id="rId2"/>
              </a:rPr>
              <a:t>http://www.jirehclinic.com</a:t>
            </a:r>
            <a:endParaRPr lang="en-US" dirty="0"/>
          </a:p>
          <a:p>
            <a:pPr algn="r"/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b="1" dirty="0" smtClean="0">
                <a:solidFill>
                  <a:srgbClr val="FF4040"/>
                </a:solidFill>
              </a:rPr>
              <a:t>Отчет клиники о ходе лечения прилагается.</a:t>
            </a:r>
            <a:endParaRPr lang="ru-RU" b="1" dirty="0">
              <a:solidFill>
                <a:srgbClr val="FF404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406" y="3991108"/>
            <a:ext cx="8324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4040"/>
                </a:solidFill>
              </a:rPr>
              <a:t>Прецедент позитивной динамики лечения.</a:t>
            </a:r>
            <a:r>
              <a:rPr lang="ru-RU" sz="2800" b="1" dirty="0" smtClean="0">
                <a:solidFill>
                  <a:srgbClr val="5F9535"/>
                </a:solidFill>
              </a:rPr>
              <a:t> </a:t>
            </a:r>
            <a:endParaRPr lang="ru-RU" sz="2800" b="1" dirty="0">
              <a:solidFill>
                <a:srgbClr val="5F9535"/>
              </a:solidFill>
            </a:endParaRPr>
          </a:p>
        </p:txBody>
      </p:sp>
      <p:pic>
        <p:nvPicPr>
          <p:cNvPr id="12" name="Изображение 11" descr="Снимок экрана 2017-06-15 в 16.39.4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81711" y="4590906"/>
            <a:ext cx="2127259" cy="2102482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62406" y="2162232"/>
            <a:ext cx="8324393" cy="189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</a:rPr>
              <a:t>В отличии от классической медицины, использующей вещественный ген, технология ЛВГ использует квантовые эквиваленты генов. В выделенные из жировой ткани больного мезенхимальные стволовые клетки вводится пул  квантовых эквивалентов генов, запускающих генезис нейронов и осуществляющих программирование мезенхимальных  стволовых клеток, которые вводятся в кровоток больного.  </a:t>
            </a:r>
            <a:r>
              <a:rPr lang="ru-RU" sz="1900" b="1" dirty="0">
                <a:solidFill>
                  <a:srgbClr val="0000FF"/>
                </a:solidFill>
              </a:rPr>
              <a:t>	</a:t>
            </a:r>
          </a:p>
          <a:p>
            <a:pPr marL="0" indent="0">
              <a:buFont typeface="Arial"/>
              <a:buNone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39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310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269" y="1433234"/>
            <a:ext cx="8302380" cy="150632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DF410D"/>
                </a:solidFill>
              </a:rPr>
              <a:t>Конвергенция НБИКС (нано-, био-, информационные, когнитивные, социальные) технологий   позволяет перейти к воспроизведению систем живой природы и открывает перспективу развития природободобных технологий в медицине. </a:t>
            </a:r>
            <a:endParaRPr lang="ru-RU" sz="2000" b="1" dirty="0">
              <a:solidFill>
                <a:srgbClr val="DF410D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НБИКС и природоподобные технологии в</a:t>
            </a:r>
            <a:r>
              <a:rPr lang="ru-RU" sz="2800" b="1" dirty="0">
                <a:solidFill>
                  <a:srgbClr val="0000FF"/>
                </a:solidFill>
              </a:rPr>
              <a:t> медицине.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268" y="1433234"/>
            <a:ext cx="8302380" cy="13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DF41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228" y="1605599"/>
            <a:ext cx="834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1034782" y="3339343"/>
            <a:ext cx="2261490" cy="13404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НАНО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87075" y="3339343"/>
            <a:ext cx="2526652" cy="12581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БИО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5390578" y="4942941"/>
            <a:ext cx="2456099" cy="133148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КОГНО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34782" y="4888328"/>
            <a:ext cx="2520185" cy="13861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ИНФО 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67771" y="3762640"/>
            <a:ext cx="3399713" cy="184604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>
                <a:solidFill>
                  <a:srgbClr val="DF410D"/>
                </a:solidFill>
              </a:rPr>
              <a:t>НБИКС</a:t>
            </a:r>
          </a:p>
        </p:txBody>
      </p:sp>
    </p:spTree>
    <p:extLst>
      <p:ext uri="{BB962C8B-B14F-4D97-AF65-F5344CB8AC3E}">
        <p14:creationId xmlns:p14="http://schemas.microsoft.com/office/powerpoint/2010/main" xmlns="" val="3642471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8822" y="260959"/>
            <a:ext cx="8649810" cy="976879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00FF"/>
                </a:solidFill>
              </a:rPr>
              <a:t>Приложение 1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ru-RU" sz="2400" b="1" dirty="0">
                <a:solidFill>
                  <a:srgbClr val="0000FF"/>
                </a:solidFill>
              </a:rPr>
              <a:t> (2/8). Л</a:t>
            </a:r>
            <a:r>
              <a:rPr lang="ru-RU" sz="2400" b="1" dirty="0" smtClean="0">
                <a:solidFill>
                  <a:srgbClr val="0000FF"/>
                </a:solidFill>
              </a:rPr>
              <a:t>ечение</a:t>
            </a:r>
            <a:r>
              <a:rPr lang="en-US" sz="2400" b="1" dirty="0" smtClean="0">
                <a:solidFill>
                  <a:srgbClr val="0000FF"/>
                </a:solidFill>
              </a:rPr>
              <a:t> Matthew Cohen</a:t>
            </a:r>
            <a:r>
              <a:rPr lang="ru-RU" sz="2400" b="1" dirty="0" smtClean="0">
                <a:solidFill>
                  <a:srgbClr val="0000FF"/>
                </a:solidFill>
              </a:rPr>
              <a:t> до </a:t>
            </a:r>
            <a:r>
              <a:rPr lang="en-US" sz="2400" b="1" dirty="0" smtClean="0">
                <a:solidFill>
                  <a:srgbClr val="0000FF"/>
                </a:solidFill>
              </a:rPr>
              <a:t>Oct 2013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548" y="1547170"/>
            <a:ext cx="8468159" cy="772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</a:t>
            </a:r>
            <a:r>
              <a:rPr lang="ru-RU" sz="1800" dirty="0" smtClean="0"/>
              <a:t>спондилёз , акупунктура, физиотерапия, силовая тренировка, плавание, двигательная терапия, терапия </a:t>
            </a:r>
            <a:r>
              <a:rPr lang="ru-RU" sz="1800" dirty="0"/>
              <a:t>стволовыми клетками (2005-</a:t>
            </a:r>
            <a:r>
              <a:rPr lang="ru-RU" sz="1800" dirty="0" smtClean="0"/>
              <a:t>2006)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5548" y="2417541"/>
            <a:ext cx="4108687" cy="3929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b="1" dirty="0" smtClean="0">
                <a:solidFill>
                  <a:srgbClr val="558ED5"/>
                </a:solidFill>
              </a:rPr>
              <a:t>Результат лечения. </a:t>
            </a:r>
          </a:p>
          <a:p>
            <a:pPr marL="0" indent="0">
              <a:buFont typeface="Arial"/>
              <a:buNone/>
            </a:pPr>
            <a:r>
              <a:rPr lang="ru-RU" sz="1800" dirty="0" smtClean="0"/>
              <a:t>Правая рука функциональна, левая  практически не работает (3 ,4, 5-й пальцы неподвижны), мышцы левой</a:t>
            </a:r>
            <a:r>
              <a:rPr lang="en-US" sz="1800" dirty="0" smtClean="0"/>
              <a:t> </a:t>
            </a:r>
            <a:r>
              <a:rPr lang="ru-RU" sz="1800" dirty="0" smtClean="0"/>
              <a:t>верхней части</a:t>
            </a:r>
            <a:r>
              <a:rPr lang="en-US" sz="1800" dirty="0" smtClean="0"/>
              <a:t> </a:t>
            </a:r>
            <a:r>
              <a:rPr lang="ru-RU" sz="1800" dirty="0" smtClean="0"/>
              <a:t>тела</a:t>
            </a:r>
            <a:r>
              <a:rPr lang="en-US" sz="1800" dirty="0" smtClean="0"/>
              <a:t> </a:t>
            </a:r>
            <a:r>
              <a:rPr lang="ru-RU" sz="1800" dirty="0" smtClean="0"/>
              <a:t>заметно меньше и слабее</a:t>
            </a:r>
            <a:r>
              <a:rPr lang="en-US" sz="1800" dirty="0" smtClean="0"/>
              <a:t> </a:t>
            </a:r>
            <a:r>
              <a:rPr lang="ru-RU" sz="1800" dirty="0" smtClean="0"/>
              <a:t>правой стороны</a:t>
            </a:r>
            <a:r>
              <a:rPr lang="ru-RU" sz="1800" b="1" dirty="0" smtClean="0"/>
              <a:t>,</a:t>
            </a:r>
            <a:r>
              <a:rPr lang="ru-RU" sz="1800" dirty="0" smtClean="0"/>
              <a:t> прирост мышечной силы при ходьбе на Локомат (роботе-тренажер) с  постепенным снижением уровня  поддержки с 70% до 35% без дальнейших  изменений</a:t>
            </a:r>
            <a:r>
              <a:rPr lang="en-US" sz="1800" dirty="0" smtClean="0"/>
              <a:t>, </a:t>
            </a:r>
            <a:r>
              <a:rPr lang="ru-RU" sz="1800" dirty="0" smtClean="0"/>
              <a:t>мышечная</a:t>
            </a:r>
            <a:r>
              <a:rPr lang="en-US" sz="1800" dirty="0" smtClean="0"/>
              <a:t> </a:t>
            </a:r>
            <a:r>
              <a:rPr lang="ru-RU" sz="1800" dirty="0" smtClean="0"/>
              <a:t>сила и улучшения  функциональной способности незначительны.</a:t>
            </a:r>
          </a:p>
          <a:p>
            <a:pPr marL="0" indent="0">
              <a:buFont typeface="Arial"/>
              <a:buNone/>
            </a:pPr>
            <a:r>
              <a:rPr lang="ru-RU" sz="18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Изображение 5" descr="Снимок экрана 2017-06-15 в 16.51.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1956" y="2600020"/>
            <a:ext cx="2238378" cy="3869614"/>
          </a:xfrm>
          <a:prstGeom prst="rect">
            <a:avLst/>
          </a:prstGeom>
        </p:spPr>
      </p:pic>
      <p:pic>
        <p:nvPicPr>
          <p:cNvPr id="4" name="Изображение 3" descr="Снимок экрана 2017-06-16 в 14.38.4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2647">
            <a:off x="4256408" y="2721708"/>
            <a:ext cx="1931858" cy="28103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40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76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261939"/>
            <a:ext cx="8042276" cy="112341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Приложение 1</a:t>
            </a:r>
            <a:r>
              <a:rPr lang="en-US" sz="2400" b="1" dirty="0" smtClean="0">
                <a:solidFill>
                  <a:srgbClr val="0000FF"/>
                </a:solidFill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</a:rPr>
              <a:t> (3/8). Новый курс лечения</a:t>
            </a:r>
            <a:r>
              <a:rPr lang="en-US" sz="2400" b="1" dirty="0" smtClean="0">
                <a:solidFill>
                  <a:srgbClr val="0000FF"/>
                </a:solidFill>
              </a:rPr>
              <a:t> Matt</a:t>
            </a:r>
            <a:r>
              <a:rPr lang="en-US" sz="2400" b="1" dirty="0">
                <a:solidFill>
                  <a:srgbClr val="0000FF"/>
                </a:solidFill>
              </a:rPr>
              <a:t>h</a:t>
            </a:r>
            <a:r>
              <a:rPr lang="en-US" sz="2400" b="1" dirty="0" smtClean="0">
                <a:solidFill>
                  <a:srgbClr val="0000FF"/>
                </a:solidFill>
              </a:rPr>
              <a:t>ew Cohen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Oct 2013 </a:t>
            </a:r>
            <a:r>
              <a:rPr lang="ru-RU" sz="2400" b="1" dirty="0" smtClean="0">
                <a:solidFill>
                  <a:srgbClr val="0000FF"/>
                </a:solidFill>
              </a:rPr>
              <a:t>до </a:t>
            </a:r>
            <a:r>
              <a:rPr lang="en-US" sz="2400" b="1" dirty="0" smtClean="0">
                <a:solidFill>
                  <a:srgbClr val="0000FF"/>
                </a:solidFill>
              </a:rPr>
              <a:t>Oct 2016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0312"/>
            <a:ext cx="8804358" cy="136873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2000" b="1" dirty="0" smtClean="0">
                <a:solidFill>
                  <a:srgbClr val="DF410D"/>
                </a:solidFill>
              </a:rPr>
              <a:t>Терапия звуковыми волновыми генетическими матрицами Гаряева П.П., терапия стволовыми клетками, обработанными волновой генетической нейрогенезисной квантовой программой</a:t>
            </a:r>
            <a:r>
              <a:rPr lang="ru-RU" sz="1800" b="1" dirty="0" smtClean="0">
                <a:solidFill>
                  <a:srgbClr val="DF410D"/>
                </a:solidFill>
              </a:rPr>
              <a:t>,  физиотерапия, силовые тренировки, </a:t>
            </a:r>
            <a:r>
              <a:rPr lang="ru-RU" sz="1800" b="1" dirty="0">
                <a:solidFill>
                  <a:srgbClr val="DF410D"/>
                </a:solidFill>
              </a:rPr>
              <a:t>Локомат</a:t>
            </a:r>
            <a:r>
              <a:rPr lang="ru-RU" sz="1800" b="1" dirty="0" smtClean="0">
                <a:solidFill>
                  <a:srgbClr val="DF410D"/>
                </a:solidFill>
              </a:rPr>
              <a:t>-тренажер, велосипед, плавание.</a:t>
            </a:r>
          </a:p>
          <a:p>
            <a:pPr marL="457200" lvl="1" indent="0">
              <a:buNone/>
            </a:pPr>
            <a:endParaRPr lang="ru-RU" sz="1800" dirty="0" smtClean="0"/>
          </a:p>
          <a:p>
            <a:pPr lvl="1">
              <a:buFont typeface="Arial"/>
              <a:buChar char="•"/>
            </a:pPr>
            <a:endParaRPr lang="ru-RU" sz="1800" dirty="0"/>
          </a:p>
          <a:p>
            <a:pPr marL="457200" lvl="1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	</a:t>
            </a:r>
          </a:p>
          <a:p>
            <a:pPr lvl="1">
              <a:buFont typeface="Arial"/>
              <a:buChar char="•"/>
            </a:pPr>
            <a:endParaRPr lang="ru-RU" sz="1800" dirty="0" smtClean="0"/>
          </a:p>
          <a:p>
            <a:pPr lvl="1">
              <a:buFont typeface="Arial"/>
              <a:buChar char="•"/>
            </a:pPr>
            <a:endParaRPr lang="ru-RU" sz="1800" dirty="0"/>
          </a:p>
          <a:p>
            <a:pPr lvl="1">
              <a:buFont typeface="Arial"/>
              <a:buChar char="•"/>
            </a:pPr>
            <a:endParaRPr lang="ru-RU" sz="1800" dirty="0" smtClean="0"/>
          </a:p>
          <a:p>
            <a:pPr lvl="1">
              <a:buFont typeface="Arial"/>
              <a:buChar char="•"/>
            </a:pPr>
            <a:endParaRPr lang="ru-RU" sz="1800" dirty="0"/>
          </a:p>
          <a:p>
            <a:pPr lvl="1">
              <a:buFont typeface="Arial"/>
              <a:buChar char="•"/>
            </a:pPr>
            <a:endParaRPr lang="ru-RU" sz="1800" dirty="0" smtClean="0"/>
          </a:p>
          <a:p>
            <a:pPr lvl="1">
              <a:buFont typeface="Arial"/>
              <a:buChar char="•"/>
            </a:pPr>
            <a:endParaRPr lang="ru-RU" sz="1800" dirty="0"/>
          </a:p>
          <a:p>
            <a:pPr lvl="1">
              <a:buFont typeface="Arial"/>
              <a:buChar char="•"/>
            </a:pPr>
            <a:endParaRPr lang="ru-RU" sz="1800" dirty="0" smtClean="0"/>
          </a:p>
          <a:p>
            <a:pPr marL="457200" lvl="1" indent="0">
              <a:buNone/>
            </a:pPr>
            <a:endParaRPr lang="ru-RU" sz="1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995497"/>
            <a:ext cx="5080215" cy="430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Результат лечения на </a:t>
            </a:r>
            <a:r>
              <a:rPr lang="en-US" sz="2400" b="1" dirty="0" smtClean="0">
                <a:solidFill>
                  <a:srgbClr val="0000FF"/>
                </a:solidFill>
              </a:rPr>
              <a:t>Jun 2016. </a:t>
            </a:r>
          </a:p>
          <a:p>
            <a:pPr marL="457200" lvl="1" indent="0">
              <a:buFont typeface="Arial"/>
              <a:buNone/>
            </a:pPr>
            <a:r>
              <a:rPr lang="en-US" sz="1800" b="1" dirty="0" smtClean="0"/>
              <a:t>Matthew Cohen</a:t>
            </a:r>
            <a:r>
              <a:rPr lang="ru-RU" sz="1800" b="1" dirty="0" smtClean="0"/>
              <a:t> живёт полноценной и активной жизнью, работает  маркетологом в большой компании грузовых автомобилей, свободно передвигается на костылях и на авто с ручным управлением между офисом, клиентами, домом. Впервые участвовал  в  спринт-триатлону (плавание 750 м, велосипед 20км, бег (ручное управление) 5 км). </a:t>
            </a:r>
            <a:r>
              <a:rPr lang="ru-RU" sz="1600" b="1" dirty="0" smtClean="0"/>
              <a:t>Стабильное улучшение ПО ВСЕМ ПАРАМЕТРАМ</a:t>
            </a:r>
            <a:endParaRPr lang="ru-RU" sz="1400" b="1" dirty="0" smtClean="0"/>
          </a:p>
          <a:p>
            <a:pPr lvl="1">
              <a:buFont typeface="Arial"/>
              <a:buChar char="•"/>
            </a:pPr>
            <a:endParaRPr lang="ru-RU" sz="1600" b="1" dirty="0"/>
          </a:p>
        </p:txBody>
      </p:sp>
      <p:pic>
        <p:nvPicPr>
          <p:cNvPr id="5" name="Изображение 4" descr="Снимок экрана 2017-06-15 в 16.28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1271" y="3253843"/>
            <a:ext cx="3062064" cy="317188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41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043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Приложение 1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ru-RU" sz="2400" b="1" dirty="0">
                <a:solidFill>
                  <a:srgbClr val="0000FF"/>
                </a:solidFill>
              </a:rPr>
              <a:t> (4/8). </a:t>
            </a:r>
            <a:r>
              <a:rPr lang="ru-RU" sz="2400" b="1" dirty="0" smtClean="0">
                <a:solidFill>
                  <a:srgbClr val="0000FF"/>
                </a:solidFill>
              </a:rPr>
              <a:t>Стабильная динамика улучшения по все параметрам.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6806" y="2196228"/>
            <a:ext cx="6567193" cy="4504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Apr</a:t>
            </a:r>
            <a:r>
              <a:rPr lang="ru-RU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smtClean="0">
                <a:solidFill>
                  <a:srgbClr val="0000FF"/>
                </a:solidFill>
              </a:rPr>
              <a:t>Jun 2014: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выросла сенсорная чувствительность ВСЕГО ТЕЛА, существенный рост силы, мышечной массы  верхней/нижней части тела, мышечного корсета, стабильность ходьбы с костылями, поддержка при ходьбе на Локомате на дорожке снижена </a:t>
            </a:r>
            <a:r>
              <a:rPr lang="en-US" sz="1800" dirty="0" smtClean="0"/>
              <a:t>c 35% </a:t>
            </a:r>
            <a:r>
              <a:rPr lang="ru-RU" sz="1800" dirty="0" smtClean="0"/>
              <a:t>до 20%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Apr - Nov 2015: </a:t>
            </a:r>
            <a:r>
              <a:rPr lang="ru-RU" sz="1800" dirty="0" smtClean="0"/>
              <a:t>рост силы и мышечной массы, самостоятельная  ходьба на костылях без подстраховки (видео: </a:t>
            </a:r>
            <a:r>
              <a:rPr lang="en-US" sz="1800" b="1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US" sz="1800" b="1" dirty="0">
                <a:solidFill>
                  <a:srgbClr val="0000FF"/>
                </a:solidFill>
                <a:hlinkClick r:id="rId2"/>
              </a:rPr>
              <a:t>://youtu.be/zChNv4lvJJ0</a:t>
            </a:r>
            <a:r>
              <a:rPr lang="en-US" sz="1800" dirty="0" smtClean="0"/>
              <a:t>)</a:t>
            </a:r>
            <a:r>
              <a:rPr lang="ru-RU" sz="1800" dirty="0" smtClean="0"/>
              <a:t>, едва заметные движения  3,4 и 5 пальцев левой руки, восстановлена способность держать вилку левой рукой и самостоятельно резать стейк.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Jun</a:t>
            </a:r>
            <a:r>
              <a:rPr lang="ru-RU" sz="1800" b="1" dirty="0" smtClean="0">
                <a:solidFill>
                  <a:srgbClr val="0000FF"/>
                </a:solidFill>
              </a:rPr>
              <a:t> 2016: </a:t>
            </a:r>
            <a:r>
              <a:rPr lang="ru-RU" sz="1800" dirty="0" smtClean="0"/>
              <a:t>способен ползать с правильным движением ноги от бедра, вместо волочению ноги.</a:t>
            </a:r>
            <a:r>
              <a:rPr lang="ru-RU" sz="1800" dirty="0"/>
              <a:t> </a:t>
            </a:r>
            <a:r>
              <a:rPr lang="ru-RU" sz="1800" dirty="0" smtClean="0"/>
              <a:t>Принял участие </a:t>
            </a:r>
            <a:r>
              <a:rPr lang="ru-RU" sz="1800" dirty="0"/>
              <a:t>в соревнованиях по спринт-</a:t>
            </a:r>
            <a:r>
              <a:rPr lang="ru-RU" sz="1800" dirty="0" smtClean="0"/>
              <a:t>триатлону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endParaRPr lang="ru-RU" sz="1800" b="1" dirty="0" smtClean="0"/>
          </a:p>
        </p:txBody>
      </p:sp>
      <p:pic>
        <p:nvPicPr>
          <p:cNvPr id="4" name="Изображение 3" descr="Снимок экрана 2017-06-16 в 13.59.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2865" y="2307601"/>
            <a:ext cx="2131819" cy="4039236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2865" y="1184984"/>
            <a:ext cx="8579942" cy="112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Nov</a:t>
            </a:r>
            <a:r>
              <a:rPr lang="ru-RU" sz="1800" b="1" dirty="0" smtClean="0">
                <a:solidFill>
                  <a:srgbClr val="0000FF"/>
                </a:solidFill>
              </a:rPr>
              <a:t> – </a:t>
            </a:r>
            <a:r>
              <a:rPr lang="en-US" sz="1800" b="1" dirty="0" smtClean="0">
                <a:solidFill>
                  <a:srgbClr val="0000FF"/>
                </a:solidFill>
              </a:rPr>
              <a:t>Dec  </a:t>
            </a:r>
            <a:r>
              <a:rPr lang="ru-RU" sz="1800" b="1" dirty="0" smtClean="0">
                <a:solidFill>
                  <a:srgbClr val="0000FF"/>
                </a:solidFill>
              </a:rPr>
              <a:t>2013</a:t>
            </a:r>
            <a:r>
              <a:rPr lang="en-US" sz="1800" dirty="0" smtClean="0">
                <a:solidFill>
                  <a:srgbClr val="558ED5"/>
                </a:solidFill>
              </a:rPr>
              <a:t>:</a:t>
            </a:r>
            <a:r>
              <a:rPr lang="ru-RU" sz="1800" dirty="0" smtClean="0"/>
              <a:t>через 2 недели заметные улучшения по качеству, типу ощущений</a:t>
            </a:r>
            <a:r>
              <a:rPr lang="en-US" sz="1800" dirty="0" smtClean="0"/>
              <a:t>, </a:t>
            </a:r>
            <a:r>
              <a:rPr lang="ru-RU" sz="1800" dirty="0" smtClean="0"/>
              <a:t>заметный рост сенсорной чувствительности нижней части тела,  способность сгибать ступни вверх, притягивать к себе.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42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39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3517"/>
            <a:ext cx="8403439" cy="170365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00FF"/>
                </a:solidFill>
              </a:rPr>
              <a:t>Приложение 1</a:t>
            </a:r>
            <a:r>
              <a:rPr lang="en-US" sz="2400" b="1" dirty="0" smtClean="0">
                <a:solidFill>
                  <a:srgbClr val="0000FF"/>
                </a:solidFill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</a:rPr>
              <a:t> (5/8). Заключение </a:t>
            </a:r>
            <a:r>
              <a:rPr lang="ru-RU" sz="2400" b="1" dirty="0">
                <a:solidFill>
                  <a:srgbClr val="0000FF"/>
                </a:solidFill>
              </a:rPr>
              <a:t>клиники 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                   </a:t>
            </a:r>
            <a:r>
              <a:rPr lang="en-US" sz="2400" b="1" dirty="0">
                <a:solidFill>
                  <a:srgbClr val="0000FF"/>
                </a:solidFill>
              </a:rPr>
              <a:t>Jirehclinic (SA, Pretoria</a:t>
            </a:r>
            <a:r>
              <a:rPr lang="en-US" sz="2400" b="1" dirty="0" smtClean="0">
                <a:solidFill>
                  <a:srgbClr val="0000FF"/>
                </a:solidFill>
              </a:rPr>
              <a:t>), </a:t>
            </a:r>
            <a:r>
              <a:rPr lang="en-US" sz="2400" b="1" dirty="0" smtClean="0">
                <a:solidFill>
                  <a:srgbClr val="000090"/>
                </a:solidFill>
                <a:hlinkClick r:id="rId2"/>
              </a:rPr>
              <a:t>www.jirehclinic.com</a:t>
            </a:r>
            <a:endParaRPr lang="ru-RU" sz="24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21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4" name="Изображение 3" descr="Офиц. заключение En 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4773" y="1679403"/>
            <a:ext cx="3323982" cy="4695964"/>
          </a:xfrm>
          <a:prstGeom prst="rect">
            <a:avLst/>
          </a:prstGeom>
        </p:spPr>
      </p:pic>
      <p:pic>
        <p:nvPicPr>
          <p:cNvPr id="5" name="Изображение 4" descr="Гаряев П.П. (Мэтью-)Заключение офиц.закл. о Мэтте Русс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7117" y="1371551"/>
            <a:ext cx="3935724" cy="556954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961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9028" y="2533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Приложение 1</a:t>
            </a:r>
            <a:r>
              <a:rPr lang="en-US" sz="2800" b="1" dirty="0" smtClean="0">
                <a:solidFill>
                  <a:srgbClr val="0000FF"/>
                </a:solidFill>
              </a:rPr>
              <a:t>4</a:t>
            </a:r>
            <a:r>
              <a:rPr lang="ru-RU" sz="2800" b="1" dirty="0" smtClean="0">
                <a:solidFill>
                  <a:srgbClr val="0000FF"/>
                </a:solidFill>
              </a:rPr>
              <a:t> (6/8). Перевод з</a:t>
            </a:r>
            <a:r>
              <a:rPr lang="ru-RU" sz="2800" b="1" dirty="0">
                <a:solidFill>
                  <a:srgbClr val="0000FF"/>
                </a:solidFill>
              </a:rPr>
              <a:t>аключения клиники  </a:t>
            </a:r>
            <a:r>
              <a:rPr lang="en-US" sz="2800" b="1" dirty="0">
                <a:solidFill>
                  <a:srgbClr val="0000FF"/>
                </a:solidFill>
              </a:rPr>
              <a:t>Jirehclinic (SA, Pretoria)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hlinkClick r:id="rId2"/>
              </a:rPr>
              <a:t>www.jirehclinic.com</a:t>
            </a:r>
            <a:endParaRPr lang="ru-RU" sz="2800" b="1" dirty="0">
              <a:solidFill>
                <a:srgbClr val="000090"/>
              </a:solidFill>
            </a:endParaRPr>
          </a:p>
        </p:txBody>
      </p:sp>
      <p:pic>
        <p:nvPicPr>
          <p:cNvPr id="9" name="Содержимое 4" descr="Гаряев П.П. (Мэтью-)Заключение офиц.закл. о Мэтте Русс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5197" r="-65197"/>
          <a:stretch>
            <a:fillRect/>
          </a:stretch>
        </p:blipFill>
        <p:spPr>
          <a:xfrm>
            <a:off x="-2027764" y="1097280"/>
            <a:ext cx="9635019" cy="5918029"/>
          </a:xfrm>
        </p:spPr>
      </p:pic>
      <p:pic>
        <p:nvPicPr>
          <p:cNvPr id="6" name="Изображение 5" descr="Гаряев П.П. (Мэтью-)Заключение офиц.закл. о Мэтте Русс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3345" y="1134034"/>
            <a:ext cx="4237230" cy="59962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86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8344" y="2533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Приложение 1</a:t>
            </a:r>
            <a:r>
              <a:rPr lang="en-US" sz="2800" b="1" dirty="0" smtClean="0">
                <a:solidFill>
                  <a:srgbClr val="0000FF"/>
                </a:solidFill>
              </a:rPr>
              <a:t>4</a:t>
            </a:r>
            <a:r>
              <a:rPr lang="ru-RU" sz="2800" b="1" dirty="0" smtClean="0">
                <a:solidFill>
                  <a:srgbClr val="0000FF"/>
                </a:solidFill>
              </a:rPr>
              <a:t> (7/8). Перевод з</a:t>
            </a:r>
            <a:r>
              <a:rPr lang="ru-RU" sz="2800" b="1" dirty="0">
                <a:solidFill>
                  <a:srgbClr val="0000FF"/>
                </a:solidFill>
              </a:rPr>
              <a:t>аключения клиники  </a:t>
            </a:r>
            <a:r>
              <a:rPr lang="en-US" sz="2800" b="1" dirty="0">
                <a:solidFill>
                  <a:srgbClr val="0000FF"/>
                </a:solidFill>
              </a:rPr>
              <a:t>Jirehclinic (SA, Pretoria)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smtClean="0">
                <a:solidFill>
                  <a:srgbClr val="000090"/>
                </a:solidFill>
                <a:hlinkClick r:id="rId2"/>
              </a:rPr>
              <a:t>www.jirehclinic.com</a:t>
            </a:r>
            <a:endParaRPr lang="ru-RU" sz="2800" b="1" dirty="0">
              <a:solidFill>
                <a:srgbClr val="000090"/>
              </a:solidFill>
            </a:endParaRPr>
          </a:p>
        </p:txBody>
      </p:sp>
      <p:pic>
        <p:nvPicPr>
          <p:cNvPr id="4" name="Изображение 3" descr="Гаряев П.П. (Мэтью-)Заключение офиц.закл. о Мэтте Русс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717" y="1396380"/>
            <a:ext cx="3964858" cy="5610774"/>
          </a:xfrm>
          <a:prstGeom prst="rect">
            <a:avLst/>
          </a:prstGeom>
        </p:spPr>
      </p:pic>
      <p:pic>
        <p:nvPicPr>
          <p:cNvPr id="5" name="Изображение 4" descr="Офиц. заключение En 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8112" y="1790829"/>
            <a:ext cx="3013058" cy="42567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795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2715" y="224955"/>
            <a:ext cx="8249273" cy="93559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Приложение 1</a:t>
            </a:r>
            <a:r>
              <a:rPr lang="en-US" sz="2800" b="1" dirty="0" smtClean="0">
                <a:solidFill>
                  <a:srgbClr val="0000FF"/>
                </a:solidFill>
              </a:rPr>
              <a:t>4</a:t>
            </a:r>
            <a:r>
              <a:rPr lang="ru-RU" sz="2800" b="1" dirty="0" smtClean="0">
                <a:solidFill>
                  <a:srgbClr val="0000FF"/>
                </a:solidFill>
              </a:rPr>
              <a:t> (8/8). История</a:t>
            </a:r>
            <a:r>
              <a:rPr lang="en-US" sz="2800" b="1" dirty="0" smtClean="0">
                <a:solidFill>
                  <a:srgbClr val="0000FF"/>
                </a:solidFill>
              </a:rPr>
              <a:t> Matthew Cohen </a:t>
            </a: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в </a:t>
            </a:r>
            <a:r>
              <a:rPr lang="en-US" sz="2800" b="1" dirty="0" smtClean="0">
                <a:solidFill>
                  <a:srgbClr val="0000FF"/>
                </a:solidFill>
              </a:rPr>
              <a:t>Longevity </a:t>
            </a:r>
            <a:r>
              <a:rPr lang="en-US" sz="2800" b="1" dirty="0">
                <a:solidFill>
                  <a:srgbClr val="0000FF"/>
                </a:solidFill>
              </a:rPr>
              <a:t>Magazine</a:t>
            </a:r>
            <a:r>
              <a:rPr lang="en-US" sz="2800" b="1" dirty="0" smtClean="0">
                <a:solidFill>
                  <a:srgbClr val="0000FF"/>
                </a:solidFill>
              </a:rPr>
              <a:t>,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May </a:t>
            </a:r>
            <a:r>
              <a:rPr lang="en-US" sz="2800" b="1" dirty="0">
                <a:solidFill>
                  <a:srgbClr val="0000FF"/>
                </a:solidFill>
              </a:rPr>
              <a:t>– June 2016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5474" y="4920459"/>
            <a:ext cx="3738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hlinkClick r:id="rId2"/>
              </a:rPr>
              <a:t>http://therovingambassador.com/blog/category-1/do-stem-cell-therapies-produce-rejuvenation-longevity-magazine-may-june-2016/</a:t>
            </a: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3023" y="1922238"/>
            <a:ext cx="4588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4040"/>
                </a:solidFill>
              </a:rPr>
              <a:t>Do stem cell therapies Produce </a:t>
            </a:r>
            <a:r>
              <a:rPr lang="en-US" sz="3600" b="1" dirty="0" smtClean="0">
                <a:solidFill>
                  <a:srgbClr val="FF4040"/>
                </a:solidFill>
              </a:rPr>
              <a:t>Rejuvenation</a:t>
            </a:r>
            <a:r>
              <a:rPr lang="ru-RU" sz="3600" b="1" dirty="0" smtClean="0">
                <a:solidFill>
                  <a:srgbClr val="FF4040"/>
                </a:solidFill>
              </a:rPr>
              <a:t>. </a:t>
            </a:r>
            <a:endParaRPr lang="ru-RU" sz="3600" b="1" dirty="0">
              <a:solidFill>
                <a:srgbClr val="FF4040"/>
              </a:solidFill>
            </a:endParaRPr>
          </a:p>
        </p:txBody>
      </p:sp>
      <p:pic>
        <p:nvPicPr>
          <p:cNvPr id="8" name="Изображение 7" descr="Снимок экрана 2017-06-15 в 18.24.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82370">
            <a:off x="619441" y="1549998"/>
            <a:ext cx="3721168" cy="4807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9765" y="4085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383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2715" y="224955"/>
            <a:ext cx="8249273" cy="93559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Приложение 1</a:t>
            </a:r>
            <a:r>
              <a:rPr lang="en-US" sz="2800" b="1" dirty="0">
                <a:solidFill>
                  <a:srgbClr val="0000FF"/>
                </a:solidFill>
              </a:rPr>
              <a:t>5</a:t>
            </a:r>
            <a:r>
              <a:rPr lang="ru-RU" sz="2800" b="1" dirty="0">
                <a:solidFill>
                  <a:srgbClr val="0000FF"/>
                </a:solidFill>
              </a:rPr>
              <a:t> (1/2). </a:t>
            </a:r>
            <a:r>
              <a:rPr lang="ru-RU" sz="2400" b="1" dirty="0">
                <a:solidFill>
                  <a:srgbClr val="0000FF"/>
                </a:solidFill>
              </a:rPr>
              <a:t>Перечень публикаций Кокая А.А</a:t>
            </a:r>
            <a:r>
              <a:rPr lang="ru-RU" sz="28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9765" y="4085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47</a:t>
            </a:fld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715" y="1184321"/>
            <a:ext cx="839408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/>
              <a:t>	</a:t>
            </a:r>
            <a:r>
              <a:rPr lang="ru-RU" sz="1400" b="1" dirty="0">
                <a:solidFill>
                  <a:srgbClr val="0000FF"/>
                </a:solidFill>
              </a:rPr>
              <a:t>Публикации группы </a:t>
            </a:r>
            <a:r>
              <a:rPr lang="ru-RU" sz="1400" b="1" dirty="0" err="1" smtClean="0">
                <a:solidFill>
                  <a:srgbClr val="0000FF"/>
                </a:solidFill>
              </a:rPr>
              <a:t>А.А.Кокая</a:t>
            </a:r>
            <a:r>
              <a:rPr lang="ru-RU" sz="1400" b="1" dirty="0" smtClean="0">
                <a:solidFill>
                  <a:srgbClr val="0000FF"/>
                </a:solidFill>
              </a:rPr>
              <a:t>, включая принятую </a:t>
            </a:r>
            <a:r>
              <a:rPr lang="ru-RU" sz="1400" b="1" dirty="0">
                <a:solidFill>
                  <a:srgbClr val="0000FF"/>
                </a:solidFill>
              </a:rPr>
              <a:t>ВАК-ом диссертации </a:t>
            </a:r>
            <a:r>
              <a:rPr lang="ru-RU" sz="1400" b="1" dirty="0" err="1">
                <a:solidFill>
                  <a:srgbClr val="0000FF"/>
                </a:solidFill>
              </a:rPr>
              <a:t>Н.Г.Кокая</a:t>
            </a:r>
            <a:r>
              <a:rPr lang="ru-RU" sz="1400" b="1" dirty="0">
                <a:solidFill>
                  <a:srgbClr val="0000FF"/>
                </a:solidFill>
              </a:rPr>
              <a:t>, чрезвычайно важны для практического  расширенного подтверждения  принципов Лингвистико-волновой генетики, начатого коллективом акад. П.П.Гаряева.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 </a:t>
            </a:r>
            <a:endParaRPr lang="ru-RU" sz="800" b="1" dirty="0"/>
          </a:p>
          <a:p>
            <a:r>
              <a:rPr lang="ru-RU" sz="1100" b="1" i="1" dirty="0" smtClean="0"/>
              <a:t>	1.Влияние </a:t>
            </a:r>
            <a:r>
              <a:rPr lang="ru-RU" sz="1100" b="1" i="1" dirty="0"/>
              <a:t>модулированного </a:t>
            </a:r>
            <a:r>
              <a:rPr lang="ru-RU" sz="1100" b="1" i="1" dirty="0" err="1"/>
              <a:t>биоструктурами</a:t>
            </a:r>
            <a:r>
              <a:rPr lang="ru-RU" sz="1100" b="1" i="1" dirty="0"/>
              <a:t> электро- магнитного излучения на течение аллоксанового сахарного </a:t>
            </a:r>
            <a:r>
              <a:rPr lang="ru-RU" sz="1100" b="1" i="1" dirty="0" smtClean="0"/>
              <a:t>	диабета </a:t>
            </a:r>
            <a:r>
              <a:rPr lang="ru-RU" sz="1100" b="1" i="1" dirty="0"/>
              <a:t>у крыс / </a:t>
            </a:r>
            <a:r>
              <a:rPr lang="ru-RU" sz="1100" b="1" i="1" dirty="0">
                <a:solidFill>
                  <a:srgbClr val="FF0000"/>
                </a:solidFill>
              </a:rPr>
              <a:t>Гаряев П.П</a:t>
            </a:r>
            <a:r>
              <a:rPr lang="ru-RU" sz="1100" b="1" i="1" dirty="0"/>
              <a:t>., Кокая А.А., Мухина И.В., Кокая Н.Г. // Бюллетень Экспериментальной Биологии и Медицины </a:t>
            </a:r>
            <a:r>
              <a:rPr lang="ru-RU" sz="1100" b="1" i="1" dirty="0" smtClean="0"/>
              <a:t>	№</a:t>
            </a:r>
            <a:r>
              <a:rPr lang="ru-RU" sz="1100" b="1" i="1" dirty="0"/>
              <a:t>2, 2007, с. 155-158. </a:t>
            </a:r>
            <a:r>
              <a:rPr lang="ru-RU" sz="1100" b="1" dirty="0"/>
              <a:t> </a:t>
            </a:r>
            <a:r>
              <a:rPr lang="en-US" sz="1100" b="1" i="1" dirty="0"/>
              <a:t>Bull </a:t>
            </a:r>
            <a:r>
              <a:rPr lang="en-US" sz="1100" b="1" i="1" dirty="0" err="1"/>
              <a:t>Exp</a:t>
            </a:r>
            <a:r>
              <a:rPr lang="en-US" sz="1100" b="1" i="1" dirty="0"/>
              <a:t> </a:t>
            </a:r>
            <a:r>
              <a:rPr lang="en-US" sz="1100" b="1" i="1" dirty="0" err="1"/>
              <a:t>Biol</a:t>
            </a:r>
            <a:r>
              <a:rPr lang="en-US" sz="1100" b="1" i="1" dirty="0"/>
              <a:t> Med. 2007 Feb;143(2):197-9</a:t>
            </a:r>
            <a:r>
              <a:rPr lang="en-US" sz="1100" b="1" i="1" dirty="0" smtClean="0"/>
              <a:t>.</a:t>
            </a:r>
            <a:endParaRPr lang="ru-RU" sz="1100" b="1" dirty="0"/>
          </a:p>
          <a:p>
            <a:endParaRPr lang="en-US" sz="1100" b="1" i="1" dirty="0"/>
          </a:p>
          <a:p>
            <a:r>
              <a:rPr lang="ru-RU" sz="1100" b="1" i="1" dirty="0"/>
              <a:t>	2. Влияние превентивного воздействия модулированного </a:t>
            </a:r>
            <a:r>
              <a:rPr lang="ru-RU" sz="1100" b="1" i="1" dirty="0" err="1"/>
              <a:t>био</a:t>
            </a:r>
            <a:r>
              <a:rPr lang="ru-RU" sz="1100" b="1" i="1" dirty="0"/>
              <a:t>- структурами электромагнитного излучения на морфологические изменения в поджелудочной железе у крыс с экспериментальной инсулиновой недостаточностью / Кокая Н.Г., Кокая А.А., Мухина И.В. // Материалы итоговой научной конференции "Татьянин день". - Москва- 2010.- с. 59.</a:t>
            </a:r>
          </a:p>
          <a:p>
            <a:r>
              <a:rPr lang="ru-RU" sz="1100" b="1" i="1" dirty="0"/>
              <a:t>	3.Особенности морфологических изменений в поджелудочной железе у крыс при лечении экспериментальной инсулиновой недостаточности электромагнитным излучением / Кокая Н.Г., Кокая А.А., Мухина И.В. // Материалы к докладу школы молодых исследователей "Фундаментальные науки и прогресс клинической медицины". - Москва- 2010.- с. 88.</a:t>
            </a:r>
          </a:p>
          <a:p>
            <a:r>
              <a:rPr lang="ru-RU" sz="1100" b="1" i="1" dirty="0"/>
              <a:t>	4.Влияние корригирующего и превентивного воздействия модулированного </a:t>
            </a:r>
            <a:r>
              <a:rPr lang="ru-RU" sz="1100" b="1" i="1" dirty="0" err="1"/>
              <a:t>биоструктурами</a:t>
            </a:r>
            <a:r>
              <a:rPr lang="ru-RU" sz="1100" b="1" i="1" dirty="0"/>
              <a:t> электромагнитного излучения на течение экспериментального сахарного диабета у крыс / Кокая Н.Г., Кокая А.А., Мухина И.В. // Тезисы 4-ой Международной научной конференции молодых ученых медиков. - Курск - 2010.- с. 158-161.</a:t>
            </a:r>
          </a:p>
          <a:p>
            <a:r>
              <a:rPr lang="ru-RU" sz="1100" b="1" i="1" dirty="0"/>
              <a:t>	5. Эффект от воздействия электромагнитным излучением модулированным тканью поджелудочной железы и селезенки на течение экспериментального сахарного диабета у крыс / Фридман М., Кокая А.А., Кокая Н.Г., Мухина И.В. // Труды конференции "Психотроника"- Кентукки, США- 2010.-с. 22-25.</a:t>
            </a:r>
          </a:p>
          <a:p>
            <a:r>
              <a:rPr lang="ru-RU" sz="1100" b="1" i="1" dirty="0"/>
              <a:t>	6. Влияние низкоинтенсивного лазерного излучения на отдаленные структурные перестройки в ткани поджелудочной железы у крыс с острой инсулиновой недостаточностью/ Кокая А.А., Кокая Н.Г., Мухина И.В. //</a:t>
            </a:r>
          </a:p>
          <a:p>
            <a:r>
              <a:rPr lang="ru-RU" sz="1100" b="1" i="1" dirty="0"/>
              <a:t> 6, Влияние корригирующего и превентивного воздействия электромагнитным излучением, модулированным </a:t>
            </a:r>
            <a:r>
              <a:rPr lang="ru-RU" sz="1100" b="1" i="1" dirty="0" err="1"/>
              <a:t>биоструктурами</a:t>
            </a:r>
            <a:r>
              <a:rPr lang="ru-RU" sz="1100" b="1" i="1" dirty="0"/>
              <a:t>, на течение острой инсулиновой недостаточности у крыс / Кокая Н.Г., Кокая А.А., Мухина И.В. // Современные технологии в медицине №3, 2011, с. 11-15.</a:t>
            </a:r>
          </a:p>
          <a:p>
            <a:r>
              <a:rPr lang="ru-RU" sz="1100" b="1" i="1" dirty="0"/>
              <a:t>	7.Морфологические изменения в поджелудочной железе крыс при коррекции острой инсулиновой недостаточности электромагнитным излучением, модулированным </a:t>
            </a:r>
            <a:r>
              <a:rPr lang="ru-RU" sz="1100" b="1" i="1" dirty="0" err="1"/>
              <a:t>биоструктурами</a:t>
            </a:r>
            <a:r>
              <a:rPr lang="ru-RU" sz="1100" b="1" i="1" dirty="0"/>
              <a:t> / Кокая Н.Г., Кокая А.А., Мухина И.В. // Естественные и технические науки №3(53), 2011, с. 156-164.</a:t>
            </a:r>
          </a:p>
        </p:txBody>
      </p:sp>
    </p:spTree>
    <p:extLst>
      <p:ext uri="{BB962C8B-B14F-4D97-AF65-F5344CB8AC3E}">
        <p14:creationId xmlns:p14="http://schemas.microsoft.com/office/powerpoint/2010/main" xmlns="" val="11121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2715" y="103161"/>
            <a:ext cx="8249273" cy="93559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Приложение 1</a:t>
            </a:r>
            <a:r>
              <a:rPr lang="en-US" sz="2400" b="1" dirty="0" smtClean="0">
                <a:solidFill>
                  <a:srgbClr val="0000FF"/>
                </a:solidFill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</a:rPr>
              <a:t> (2/2). Перечень публикаций Кокая А.А.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9765" y="4085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4750-0FF3-2A4D-A60A-78F9CC7A543A}" type="slidenum">
              <a:rPr lang="ru-RU" sz="2000" smtClean="0"/>
              <a:pPr/>
              <a:t>48</a:t>
            </a:fld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544" y="1038756"/>
            <a:ext cx="8489018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/>
          </a:p>
          <a:p>
            <a:r>
              <a:rPr lang="ru-RU" sz="1000" i="1" dirty="0"/>
              <a:t>	</a:t>
            </a:r>
            <a:r>
              <a:rPr lang="ru-RU" sz="1100" b="1" i="1" dirty="0"/>
              <a:t>8. Влияние модулированного </a:t>
            </a:r>
            <a:r>
              <a:rPr lang="ru-RU" sz="1100" b="1" i="1" dirty="0" err="1"/>
              <a:t>биоструктурами</a:t>
            </a:r>
            <a:r>
              <a:rPr lang="ru-RU" sz="1100" b="1" i="1" dirty="0"/>
              <a:t> электромагнитного излучения на отдаленные адаптационные структурные перестройки клеток печени у крыс с экспериментальным сахарным диабетом / Кокая Н.Г., Кокая А.А., Мухина И.В. // Вестник новых медицинских технологий №3, 2011, с. 123-126.</a:t>
            </a:r>
          </a:p>
          <a:p>
            <a:r>
              <a:rPr lang="ru-RU" sz="1100" b="1" i="1" dirty="0"/>
              <a:t>	9.Отдаленные адаптационные структурные перестройки клеток печени и поджелудочной железы крыс при коррекции острой инсулиновой недостаточности электромагнитным излучением, модулированным </a:t>
            </a:r>
            <a:r>
              <a:rPr lang="ru-RU" sz="1100" b="1" i="1" dirty="0" err="1"/>
              <a:t>биоструктурами</a:t>
            </a:r>
            <a:r>
              <a:rPr lang="ru-RU" sz="1100" b="1" i="1" dirty="0"/>
              <a:t> / Кокая А.А., Кокая Н.Г., Мухина И.В. // Медицинский альманах №5, 2011, с. 175-179.</a:t>
            </a:r>
          </a:p>
          <a:p>
            <a:r>
              <a:rPr lang="ru-RU" sz="1100" b="1" i="1" dirty="0"/>
              <a:t>	10.ЭКСПЕРИМЕНТАЛЬНАЯ ОЦЕНКА ЗАЩИТНОЙ ЭФФЕКТИВНОСТИ ЭЛЕКТРОМАГНИТНОГО ИЗЛУЧЕНИЯ ПРИ ТОКСИЧЕСКОМ ВОЗДЕЙСТВИИ НЕСИММЕТРИЧНОГО ДИМЕТИЛГИДРАЗИНА, Кокая А.А., </a:t>
            </a:r>
            <a:r>
              <a:rPr lang="ru-RU" sz="1100" b="1" i="1" dirty="0" err="1"/>
              <a:t>Ведунова</a:t>
            </a:r>
            <a:r>
              <a:rPr lang="ru-RU" sz="1100" b="1" i="1" dirty="0"/>
              <a:t> М.В., Митрошина Е.В., </a:t>
            </a:r>
            <a:r>
              <a:rPr lang="ru-RU" sz="1100" b="1" i="1" dirty="0" err="1"/>
              <a:t>Козяков</a:t>
            </a:r>
            <a:r>
              <a:rPr lang="ru-RU" sz="1100" b="1" i="1" dirty="0"/>
              <a:t> В.П., Мухина И.В.В сборнике: Актуальные проблемы диагностики, профилактики и лечения профессионально обусловленных заболеваний сборник материалов. 2013. С. 139-149. </a:t>
            </a:r>
          </a:p>
          <a:p>
            <a:r>
              <a:rPr lang="ru-RU" sz="1100" b="1" i="1" dirty="0"/>
              <a:t>	11.СПЕЦИФИЧНОСТЬ ДЕЙСТВИЯ ЭЛЕКТРОМАГНИТНОГО ИЗЛУЧЕНИЯ ПРЕОБРАЗОВАННОГО БИОСТРУКТУРАМИ</a:t>
            </a:r>
          </a:p>
          <a:p>
            <a:r>
              <a:rPr lang="ru-RU" sz="1100" b="1" i="1" dirty="0"/>
              <a:t>Кокая¹ А.А., Миронов А.А., Кокая Н.Г., </a:t>
            </a:r>
            <a:r>
              <a:rPr lang="ru-RU" sz="1100" b="1" i="1" dirty="0" err="1"/>
              <a:t>Козяков</a:t>
            </a:r>
            <a:r>
              <a:rPr lang="ru-RU" sz="1100" b="1" i="1" dirty="0"/>
              <a:t> В.П., Мухина И.В., Вестник Российской военно-медицинской академии. 2012. № 4 (40). С. 163-168. </a:t>
            </a:r>
          </a:p>
          <a:p>
            <a:r>
              <a:rPr lang="ru-RU" sz="1100" b="1" i="1" dirty="0"/>
              <a:t>	12.ВЛИЯНИЕ ЭЛЕКТРОМАГНИТНОГО ИЗЛУЧЕНИЯ НА ЖИЗНЕСПОСОБНОСТЬ ГЕПАТОЦИТОВ ПРИ ТОКСИЧЕСКОМ ДЕЙСТВИИ ГИДРАЗИНОВ, Кокая А.А., </a:t>
            </a:r>
            <a:r>
              <a:rPr lang="ru-RU" sz="1100" b="1" i="1" dirty="0" err="1"/>
              <a:t>Ведунова</a:t>
            </a:r>
            <a:r>
              <a:rPr lang="ru-RU" sz="1100" b="1" i="1" dirty="0"/>
              <a:t> М.В., Митрошина Е.В., </a:t>
            </a:r>
            <a:r>
              <a:rPr lang="ru-RU" sz="1100" b="1" i="1" dirty="0" err="1"/>
              <a:t>Козяков</a:t>
            </a:r>
            <a:r>
              <a:rPr lang="ru-RU" sz="1100" b="1" i="1" dirty="0"/>
              <a:t> В.П., Мухина И.В.</a:t>
            </a:r>
          </a:p>
          <a:p>
            <a:r>
              <a:rPr lang="ru-RU" sz="1100" b="1" i="1" dirty="0"/>
              <a:t>Вестник Российской военно-медицинской академии. 2013. № 1 (41). С. 136-142. </a:t>
            </a:r>
          </a:p>
          <a:p>
            <a:r>
              <a:rPr lang="ru-RU" sz="1100" b="1" i="1" dirty="0"/>
              <a:t>	13.ЧУВСТВИТЕЛЬНОСТЬ НЕЙРОНОВ К НИЗКОИНТЕНСИВНОМУ ЭЛЕКТРОМАГНИТНОМУ ИЗЛУЧЕНИЮ ПРИ ТОКСИЧЕСКОМ ДЕЙСТВИИ ГИДРАЗИНОВ, Кокая А.А., </a:t>
            </a:r>
            <a:r>
              <a:rPr lang="ru-RU" sz="1100" b="1" i="1" dirty="0" err="1"/>
              <a:t>Ведунова</a:t>
            </a:r>
            <a:r>
              <a:rPr lang="ru-RU" sz="1100" b="1" i="1" dirty="0"/>
              <a:t> М.В., Митрошина Е.В., </a:t>
            </a:r>
            <a:r>
              <a:rPr lang="ru-RU" sz="1100" b="1" i="1" dirty="0" err="1"/>
              <a:t>Козяков</a:t>
            </a:r>
            <a:r>
              <a:rPr lang="ru-RU" sz="1100" b="1" i="1" dirty="0"/>
              <a:t> В.П., Мухина И.В. Вестник Российской военно-медицинской академии. 2013. № 2 (42). С. 109-115. </a:t>
            </a:r>
          </a:p>
          <a:p>
            <a:r>
              <a:rPr lang="ru-RU" sz="1100" b="1" i="1" dirty="0"/>
              <a:t>	14.ВЛИЯНИЕ ПРЕВЕНТИВНОГО ЭЛЕКТРОМАГНИТНОГО ИЗЛУЧЕНИЯ НА ЖИЗНЕСПОСОБНОСТЬ И МОРФОЛОГИЧЕСКИЕ ИЗМЕНЕНИЯ НЕЙРОНОВ ПРИ ТОКСИЧЕСКОМ ДЕЙСТВИИ ГИДРАЗИНОВ, Кокая А.А., </a:t>
            </a:r>
            <a:r>
              <a:rPr lang="ru-RU" sz="1100" b="1" i="1" dirty="0" err="1"/>
              <a:t>Ведунова</a:t>
            </a:r>
            <a:r>
              <a:rPr lang="ru-RU" sz="1100" b="1" i="1" dirty="0"/>
              <a:t> М.В., Митрошина Е.В., </a:t>
            </a:r>
            <a:r>
              <a:rPr lang="ru-RU" sz="1100" b="1" i="1" dirty="0" err="1"/>
              <a:t>Козяков</a:t>
            </a:r>
            <a:r>
              <a:rPr lang="ru-RU" sz="1100" b="1" i="1" dirty="0"/>
              <a:t> В.П., Мухина И.В.</a:t>
            </a:r>
          </a:p>
          <a:p>
            <a:r>
              <a:rPr lang="ru-RU" sz="1100" b="1" i="1" dirty="0"/>
              <a:t>Вестник Российской военно-медицинской академии. 2013. № 4 (44). С. 163-168. </a:t>
            </a:r>
          </a:p>
          <a:p>
            <a:r>
              <a:rPr lang="ru-RU" sz="1100" b="1" i="1" dirty="0"/>
              <a:t>	15.ЭФФЕКТ ПОТЕНЦИРУЮЩЕГО ДЕЙСТВИЯ БАРБИТУРАТОВ ПРИ ВОЗДЕЙСТВИИ НИЗКОИНТЕНСИВНОГО ЭЛЕКТРОМАГНИТНОГО ИЗЛУЧЕНИЯ, Кокая А.А., Миронов А.А., Кокая Н.Г., Мухина </a:t>
            </a:r>
            <a:r>
              <a:rPr lang="ru-RU" sz="1100" b="1" i="1" dirty="0" err="1"/>
              <a:t>И.В.Естественные</a:t>
            </a:r>
            <a:r>
              <a:rPr lang="ru-RU" sz="1100" b="1" i="1" dirty="0"/>
              <a:t> и технические науки. 2014. № 1 (69). С. 76-80. 0</a:t>
            </a:r>
          </a:p>
          <a:p>
            <a:r>
              <a:rPr lang="ru-RU" sz="1100" b="1" i="1" dirty="0"/>
              <a:t>	16.ЭКСПЕРИМЕНТАЛЬНАЯ ОЦЕНКА ЗАЩИТНОГО ЭФФЕКТА ЭЛЕКТРОМАГНИТНОГО ИЗЛУЧЕНИЯ ПРИ ТОКСИЧЕСКОМ ДЕЙСТВИИ ГИДРАЗИНОВ, Кокая А.А., </a:t>
            </a:r>
            <a:r>
              <a:rPr lang="ru-RU" sz="1100" b="1" i="1" dirty="0" err="1"/>
              <a:t>Козяков</a:t>
            </a:r>
            <a:r>
              <a:rPr lang="ru-RU" sz="1100" b="1" i="1" dirty="0"/>
              <a:t> В.П., Мухина И.В. Токсикологический вестник. 2014. № 6. С. 28-35</a:t>
            </a:r>
          </a:p>
          <a:p>
            <a:endParaRPr lang="ru-RU" sz="1100" dirty="0">
              <a:solidFill>
                <a:srgbClr val="3366FF"/>
              </a:solidFill>
            </a:endParaRPr>
          </a:p>
          <a:p>
            <a:endParaRPr lang="ru-RU" sz="11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28600" y="295275"/>
            <a:ext cx="7772400" cy="396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sz="2000" smtClean="0">
              <a:solidFill>
                <a:srgbClr val="CC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250826" y="692150"/>
            <a:ext cx="8424862" cy="12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99FF"/>
              </a:buClr>
              <a:buSzPct val="80000"/>
            </a:pPr>
            <a:r>
              <a:rPr lang="ru-RU" sz="2000" b="1" dirty="0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Демонстрация способности возбужденного определенным образом препарата ДНК </a:t>
            </a:r>
            <a:r>
              <a:rPr lang="en-US" sz="2000" b="1" dirty="0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in vitro</a:t>
            </a:r>
            <a:r>
              <a:rPr lang="ru-RU" sz="2000" b="1" dirty="0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 генерировать квантованные образы </a:t>
            </a:r>
            <a:r>
              <a:rPr lang="ru-RU" sz="2000" b="1" dirty="0" smtClean="0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самой </a:t>
            </a:r>
            <a:r>
              <a:rPr lang="ru-RU" sz="2000" b="1" dirty="0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себя и окружающих предметов (лампы, </a:t>
            </a:r>
            <a:r>
              <a:rPr lang="ru-RU" sz="2000" b="1" dirty="0" smtClean="0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металлический  винт и др.).</a:t>
            </a:r>
            <a:endParaRPr lang="ru-RU" sz="2000" dirty="0">
              <a:solidFill>
                <a:srgbClr val="FF0000"/>
              </a:solidFill>
              <a:latin typeface="Calibri" charset="0"/>
              <a:ea typeface="Microsoft YaHei" charset="0"/>
              <a:cs typeface="Microsoft YaHei" charset="0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6" y="1707929"/>
            <a:ext cx="4550597" cy="183264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1"/>
          <p:cNvSpPr txBox="1">
            <a:spLocks noChangeArrowheads="1"/>
          </p:cNvSpPr>
          <p:nvPr/>
        </p:nvSpPr>
        <p:spPr bwMode="auto">
          <a:xfrm>
            <a:off x="684213" y="260350"/>
            <a:ext cx="7991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b="1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Приложение 16 (1/4)</a:t>
            </a:r>
            <a:endParaRPr lang="en-US" b="1">
              <a:solidFill>
                <a:srgbClr val="0000FF"/>
              </a:solidFill>
              <a:latin typeface="Calibri" charset="0"/>
              <a:ea typeface="Microsoft YaHei" charset="0"/>
              <a:cs typeface="Microsoft YaHei" charset="0"/>
            </a:endParaRPr>
          </a:p>
        </p:txBody>
      </p:sp>
      <p:pic>
        <p:nvPicPr>
          <p:cNvPr id="2" name="Изображение 1" descr="Снимок экрана 2018-10-05 в 14.43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604" y="3679977"/>
            <a:ext cx="4973622" cy="2913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491046" y="2462839"/>
            <a:ext cx="1310377" cy="8364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801423" y="2912036"/>
            <a:ext cx="1383145" cy="7899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5" idx="3"/>
          </p:cNvCxnSpPr>
          <p:nvPr/>
        </p:nvCxnSpPr>
        <p:spPr>
          <a:xfrm flipV="1">
            <a:off x="3243218" y="4120222"/>
            <a:ext cx="2268716" cy="353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274650" y="3102350"/>
            <a:ext cx="0" cy="274182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4213" y="5474841"/>
            <a:ext cx="1618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Препарат ДНК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76582" y="3873097"/>
            <a:ext cx="1766636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Лампы, металлический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винт </a:t>
            </a:r>
            <a:r>
              <a:rPr lang="ru-RU" b="1" dirty="0">
                <a:solidFill>
                  <a:srgbClr val="0000FF"/>
                </a:solidFill>
              </a:rPr>
              <a:t>и их реплики.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650605" y="2493818"/>
            <a:ext cx="70929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9" idx="3"/>
          </p:cNvCxnSpPr>
          <p:nvPr/>
        </p:nvCxnSpPr>
        <p:spPr>
          <a:xfrm>
            <a:off x="2302452" y="5659507"/>
            <a:ext cx="2498971" cy="64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5" idx="3"/>
          </p:cNvCxnSpPr>
          <p:nvPr/>
        </p:nvCxnSpPr>
        <p:spPr>
          <a:xfrm>
            <a:off x="3243218" y="4473262"/>
            <a:ext cx="3107577" cy="3656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078" name="Прямая соединительная линия 45077"/>
          <p:cNvCxnSpPr>
            <a:stCxn id="35" idx="0"/>
          </p:cNvCxnSpPr>
          <p:nvPr/>
        </p:nvCxnSpPr>
        <p:spPr>
          <a:xfrm flipV="1">
            <a:off x="2359900" y="2140729"/>
            <a:ext cx="0" cy="17323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1563731" y="2793258"/>
            <a:ext cx="79617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924619" y="2140729"/>
            <a:ext cx="143528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35" idx="3"/>
          </p:cNvCxnSpPr>
          <p:nvPr/>
        </p:nvCxnSpPr>
        <p:spPr>
          <a:xfrm flipV="1">
            <a:off x="3243218" y="2140730"/>
            <a:ext cx="381708" cy="23325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4151" y="6224064"/>
            <a:ext cx="294934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    Реплики препарата ДНК    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861388" y="5894237"/>
            <a:ext cx="0" cy="5047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338786" y="5861970"/>
            <a:ext cx="0" cy="5370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82032" y="5894237"/>
            <a:ext cx="0" cy="5144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1" idx="3"/>
          </p:cNvCxnSpPr>
          <p:nvPr/>
        </p:nvCxnSpPr>
        <p:spPr>
          <a:xfrm flipV="1">
            <a:off x="3333498" y="6398986"/>
            <a:ext cx="3990640" cy="974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7308068" y="5903982"/>
            <a:ext cx="0" cy="5047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2044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425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Лингвистико-Волновая Генетика (ЛВГ) – природоподобная НБИКС технология в</a:t>
            </a:r>
            <a:r>
              <a:rPr lang="ru-RU" sz="2800" b="1" dirty="0">
                <a:solidFill>
                  <a:srgbClr val="0000FF"/>
                </a:solidFill>
              </a:rPr>
              <a:t> медицине.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9228" y="1605599"/>
            <a:ext cx="834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178" y="1441007"/>
            <a:ext cx="8759580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>
                <a:solidFill>
                  <a:srgbClr val="DF410D"/>
                </a:solidFill>
              </a:rPr>
              <a:t>ЛВГ – это </a:t>
            </a:r>
            <a:r>
              <a:rPr lang="en-US" b="1">
                <a:solidFill>
                  <a:srgbClr val="DF410D"/>
                </a:solidFill>
              </a:rPr>
              <a:t>синтез</a:t>
            </a:r>
            <a:r>
              <a:rPr lang="ru-RU" b="1">
                <a:solidFill>
                  <a:srgbClr val="DF410D"/>
                </a:solidFill>
              </a:rPr>
              <a:t> (конвергенция) НБИКС технологий. ЛВГ </a:t>
            </a:r>
            <a:r>
              <a:rPr lang="en-US" b="1">
                <a:solidFill>
                  <a:srgbClr val="DF410D"/>
                </a:solidFill>
              </a:rPr>
              <a:t>использ</a:t>
            </a:r>
            <a:r>
              <a:rPr lang="ru-RU" b="1">
                <a:solidFill>
                  <a:srgbClr val="DF410D"/>
                </a:solidFill>
              </a:rPr>
              <a:t>ует </a:t>
            </a:r>
            <a:r>
              <a:rPr lang="en-US" b="1">
                <a:solidFill>
                  <a:srgbClr val="DF410D"/>
                </a:solidFill>
              </a:rPr>
              <a:t>ключевые понятия и определенные </a:t>
            </a:r>
            <a:r>
              <a:rPr lang="ru-RU" b="1">
                <a:solidFill>
                  <a:srgbClr val="DF410D"/>
                </a:solidFill>
              </a:rPr>
              <a:t>э</a:t>
            </a:r>
            <a:r>
              <a:rPr lang="en-US" b="1">
                <a:solidFill>
                  <a:srgbClr val="DF410D"/>
                </a:solidFill>
              </a:rPr>
              <a:t>кспериментальные данные этих наук для расширенного понимания принципов работы  генетического аппарата организмов Земли, включая Человека.</a:t>
            </a:r>
            <a:endParaRPr lang="ru-RU" sz="2400" b="1">
              <a:solidFill>
                <a:srgbClr val="DF410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178" y="5490370"/>
            <a:ext cx="866043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ЛВГ имеет </a:t>
            </a:r>
            <a:r>
              <a:rPr lang="en-US" b="1" dirty="0">
                <a:solidFill>
                  <a:srgbClr val="DF410D"/>
                </a:solidFill>
              </a:rPr>
              <a:t>ПРЕЦЕДЕНТЫ РЕШЕНИЙ и ДЕЙСТВУЮЩИХ ПРИМЕНЕНИЙ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регенерации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органов</a:t>
            </a:r>
            <a:r>
              <a:rPr lang="en-US" b="1" dirty="0">
                <a:solidFill>
                  <a:srgbClr val="0000FF"/>
                </a:solidFill>
              </a:rPr>
              <a:t> и </a:t>
            </a:r>
            <a:r>
              <a:rPr lang="en-US" b="1" dirty="0" err="1">
                <a:solidFill>
                  <a:srgbClr val="0000FF"/>
                </a:solidFill>
              </a:rPr>
              <a:t>биотканей</a:t>
            </a:r>
            <a:r>
              <a:rPr lang="en-US" b="1" dirty="0">
                <a:solidFill>
                  <a:srgbClr val="0000FF"/>
                </a:solidFill>
              </a:rPr>
              <a:t> in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situ. </a:t>
            </a:r>
            <a:r>
              <a:rPr lang="en-US" b="1" dirty="0" err="1">
                <a:solidFill>
                  <a:srgbClr val="0000FF"/>
                </a:solidFill>
              </a:rPr>
              <a:t>Это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природоподобные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технологии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аналоги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постэмбрионалных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морфогенезов</a:t>
            </a:r>
            <a:r>
              <a:rPr lang="en-US" b="1" dirty="0">
                <a:solidFill>
                  <a:srgbClr val="0000FF"/>
                </a:solidFill>
              </a:rPr>
              <a:t> in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vivo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в </a:t>
            </a:r>
            <a:r>
              <a:rPr lang="en-US" b="1" dirty="0" err="1">
                <a:solidFill>
                  <a:srgbClr val="0000FF"/>
                </a:solidFill>
              </a:rPr>
              <a:t>регенеративной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медицине</a:t>
            </a:r>
            <a:r>
              <a:rPr lang="ru-RU" b="1" dirty="0">
                <a:solidFill>
                  <a:srgbClr val="0000FF"/>
                </a:solidFill>
              </a:rPr>
              <a:t>, способные стать главным вектором  </a:t>
            </a:r>
            <a:r>
              <a:rPr lang="en-US" b="1" dirty="0" smtClean="0">
                <a:solidFill>
                  <a:srgbClr val="0000FF"/>
                </a:solidFill>
              </a:rPr>
              <a:t>в</a:t>
            </a:r>
            <a:r>
              <a:rPr lang="ru-RU" b="1" dirty="0" smtClean="0">
                <a:solidFill>
                  <a:srgbClr val="0000FF"/>
                </a:solidFill>
              </a:rPr>
              <a:t> этой области </a:t>
            </a:r>
            <a:r>
              <a:rPr lang="ru-RU" b="1" dirty="0" err="1" smtClean="0">
                <a:solidFill>
                  <a:srgbClr val="0000FF"/>
                </a:solidFill>
              </a:rPr>
              <a:t>зания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>  </a:t>
            </a:r>
            <a:r>
              <a:rPr lang="en-US" sz="2000" b="1" dirty="0">
                <a:solidFill>
                  <a:srgbClr val="0000FF"/>
                </a:solidFill>
              </a:rPr>
              <a:t> 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5179" y="2869928"/>
            <a:ext cx="3063864" cy="10644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НАНО</a:t>
            </a:r>
          </a:p>
          <a:p>
            <a:pPr algn="ctr"/>
            <a:r>
              <a:rPr lang="ru-RU" b="1">
                <a:solidFill>
                  <a:srgbClr val="DF410D"/>
                </a:solidFill>
              </a:rPr>
              <a:t>Квантовые технологии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235178" y="4277719"/>
            <a:ext cx="3515881" cy="9782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ИНФО</a:t>
            </a:r>
          </a:p>
          <a:p>
            <a:pPr algn="ctr"/>
            <a:endParaRPr lang="ru-RU" b="1">
              <a:solidFill>
                <a:srgbClr val="DF410D"/>
              </a:solidFill>
            </a:endParaRPr>
          </a:p>
          <a:p>
            <a:pPr algn="ctr"/>
            <a:endParaRPr lang="ru-RU" b="1">
              <a:solidFill>
                <a:srgbClr val="DF410D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34714" y="4251456"/>
            <a:ext cx="3730742" cy="10044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КОГНО</a:t>
            </a:r>
          </a:p>
          <a:p>
            <a:pPr algn="ctr"/>
            <a:r>
              <a:rPr lang="ru-RU" b="1">
                <a:solidFill>
                  <a:srgbClr val="DF410D"/>
                </a:solidFill>
              </a:rPr>
              <a:t>Лингвистика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5256221" y="2869928"/>
            <a:ext cx="3639387" cy="11749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БИО</a:t>
            </a:r>
          </a:p>
          <a:p>
            <a:pPr algn="ctr"/>
            <a:r>
              <a:rPr lang="ru-RU" b="1">
                <a:solidFill>
                  <a:srgbClr val="DF410D"/>
                </a:solidFill>
              </a:rPr>
              <a:t>Генетика,эмбриология, молекулярная биология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2398812" y="3398135"/>
            <a:ext cx="3552578" cy="14462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DF410D"/>
                </a:solidFill>
              </a:rPr>
              <a:t>Лингвистико-Волновая Генетика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284" y="4609607"/>
            <a:ext cx="2656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DF410D"/>
                </a:solidFill>
              </a:rPr>
              <a:t>Генерация генетической</a:t>
            </a:r>
          </a:p>
          <a:p>
            <a:pPr algn="ctr"/>
            <a:r>
              <a:rPr lang="ru-RU" b="1">
                <a:solidFill>
                  <a:srgbClr val="DF410D"/>
                </a:solidFill>
              </a:rPr>
              <a:t>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4016974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574675" y="8366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000" b="1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Мультиреплицирование реплик красных светодиодов под воздействием препарата ДНК, облучаемого красным, инфракрасным и УФ-светом.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62117" y="5746624"/>
            <a:ext cx="8805702" cy="97584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CC99FF"/>
              </a:buClr>
              <a:buSzPct val="80000"/>
            </a:pPr>
            <a:r>
              <a:rPr lang="ru-RU" sz="2000" b="1" dirty="0">
                <a:solidFill>
                  <a:srgbClr val="DF410D"/>
                </a:solidFill>
                <a:latin typeface="Calibri" charset="0"/>
                <a:ea typeface="Microsoft YaHei" charset="0"/>
                <a:cs typeface="Microsoft YaHei" charset="0"/>
              </a:rPr>
              <a:t>На 1-м кадре реплик светодиодов нет, на 5-м и 6-м </a:t>
            </a:r>
            <a:r>
              <a:rPr lang="ru-RU" sz="2000" b="1" dirty="0" smtClean="0">
                <a:solidFill>
                  <a:srgbClr val="DF410D"/>
                </a:solidFill>
                <a:latin typeface="Calibri" charset="0"/>
                <a:ea typeface="Microsoft YaHei" charset="0"/>
                <a:cs typeface="Microsoft YaHei" charset="0"/>
              </a:rPr>
              <a:t>кадрах,  после накачки ДНК, реплики </a:t>
            </a:r>
            <a:r>
              <a:rPr lang="ru-RU" sz="2000" b="1" dirty="0">
                <a:solidFill>
                  <a:srgbClr val="DF410D"/>
                </a:solidFill>
                <a:latin typeface="Calibri" charset="0"/>
                <a:ea typeface="Microsoft YaHei" charset="0"/>
                <a:cs typeface="Microsoft YaHei" charset="0"/>
              </a:rPr>
              <a:t>появляются, движутся </a:t>
            </a:r>
            <a:r>
              <a:rPr lang="ru-RU" sz="2000" b="1" dirty="0" smtClean="0">
                <a:solidFill>
                  <a:srgbClr val="DF410D"/>
                </a:solidFill>
                <a:latin typeface="Calibri" charset="0"/>
                <a:ea typeface="Microsoft YaHei" charset="0"/>
                <a:cs typeface="Microsoft YaHei" charset="0"/>
              </a:rPr>
              <a:t>направо,  </a:t>
            </a:r>
            <a:r>
              <a:rPr lang="ru-RU" sz="2000" b="1" dirty="0">
                <a:solidFill>
                  <a:srgbClr val="DF410D"/>
                </a:solidFill>
                <a:latin typeface="Calibri" charset="0"/>
                <a:ea typeface="Microsoft YaHei" charset="0"/>
                <a:cs typeface="Microsoft YaHei" charset="0"/>
              </a:rPr>
              <a:t>даже входят в </a:t>
            </a:r>
            <a:r>
              <a:rPr lang="ru-RU" sz="2000" b="1" dirty="0" err="1">
                <a:solidFill>
                  <a:srgbClr val="DF410D"/>
                </a:solidFill>
                <a:latin typeface="Calibri" charset="0"/>
                <a:ea typeface="Microsoft YaHei" charset="0"/>
                <a:cs typeface="Microsoft YaHei" charset="0"/>
              </a:rPr>
              <a:t>межкадровое</a:t>
            </a:r>
            <a:r>
              <a:rPr lang="ru-RU" sz="2000" b="1" dirty="0">
                <a:solidFill>
                  <a:srgbClr val="DF410D"/>
                </a:solidFill>
                <a:latin typeface="Calibri" charset="0"/>
                <a:ea typeface="Microsoft YaHei" charset="0"/>
                <a:cs typeface="Microsoft YaHei" charset="0"/>
              </a:rPr>
              <a:t> пространство и исчезают на 14-м кадре плёнки. 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17" y="1512504"/>
            <a:ext cx="4252263" cy="153653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539" y="1512503"/>
            <a:ext cx="3800023" cy="157919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1"/>
          <p:cNvSpPr txBox="1">
            <a:spLocks noChangeArrowheads="1"/>
          </p:cNvSpPr>
          <p:nvPr/>
        </p:nvSpPr>
        <p:spPr bwMode="auto">
          <a:xfrm>
            <a:off x="684213" y="260350"/>
            <a:ext cx="7991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800" b="1">
                <a:solidFill>
                  <a:srgbClr val="0000FF"/>
                </a:solidFill>
                <a:latin typeface="Calibri" charset="0"/>
                <a:ea typeface="Microsoft YaHei" charset="0"/>
                <a:cs typeface="Microsoft YaHei" charset="0"/>
              </a:rPr>
              <a:t>Приложение  16 (2/4) </a:t>
            </a:r>
            <a:endParaRPr lang="en-US" sz="2800" b="1">
              <a:solidFill>
                <a:srgbClr val="0000FF"/>
              </a:solidFill>
              <a:latin typeface="Calibr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8476" y="1437614"/>
            <a:ext cx="181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</a:rPr>
              <a:t>5-й  и    6-й  кадры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1683" y="1433257"/>
            <a:ext cx="944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</a:rPr>
              <a:t>1-й кадр  </a:t>
            </a:r>
          </a:p>
        </p:txBody>
      </p:sp>
      <p:pic>
        <p:nvPicPr>
          <p:cNvPr id="3" name="Изображение 2" descr="Снимок экрана 2018-10-05 в 14.11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833" y="3240958"/>
            <a:ext cx="4329226" cy="235929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Изображение 3" descr="Снимок экрана 2018-10-05 в 14.12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68" y="3240958"/>
            <a:ext cx="3673193" cy="232321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99403" y="1748026"/>
            <a:ext cx="847159" cy="460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24299" y="1781640"/>
            <a:ext cx="790081" cy="4267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90074" y="1748026"/>
            <a:ext cx="722149" cy="4267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37117" y="4885239"/>
            <a:ext cx="250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>
                <a:solidFill>
                  <a:srgbClr val="FFFF00"/>
                </a:solidFill>
              </a:rPr>
              <a:t>Реплик</a:t>
            </a:r>
          </a:p>
          <a:p>
            <a:pPr algn="r"/>
            <a:r>
              <a:rPr lang="ru-RU" sz="2000" b="1">
                <a:solidFill>
                  <a:srgbClr val="FFFF00"/>
                </a:solidFill>
              </a:rPr>
              <a:t> светодиодов нет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4780" y="4856288"/>
            <a:ext cx="323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>
                <a:solidFill>
                  <a:srgbClr val="FFFF00"/>
                </a:solidFill>
              </a:rPr>
              <a:t>Отчетливо видны</a:t>
            </a:r>
          </a:p>
          <a:p>
            <a:pPr algn="r"/>
            <a:r>
              <a:rPr lang="ru-RU" sz="2000" b="1">
                <a:solidFill>
                  <a:srgbClr val="FFFF00"/>
                </a:solidFill>
              </a:rPr>
              <a:t> реплики светодиодов  </a:t>
            </a:r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flipH="1">
            <a:off x="7358887" y="2208351"/>
            <a:ext cx="664096" cy="181893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082204" y="2208351"/>
            <a:ext cx="1004657" cy="181893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533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3869" y="1171581"/>
            <a:ext cx="81499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Комментарий  по квантовому реплицированию </a:t>
            </a:r>
            <a:r>
              <a:rPr lang="en-US" sz="2400" b="1" dirty="0">
                <a:solidFill>
                  <a:srgbClr val="0000FF"/>
                </a:solidFill>
              </a:rPr>
              <a:t>in vitro </a:t>
            </a:r>
            <a:r>
              <a:rPr lang="ru-RU" sz="2400" b="1" dirty="0">
                <a:solidFill>
                  <a:srgbClr val="0000FF"/>
                </a:solidFill>
              </a:rPr>
              <a:t>препаратом ДНК самой себя и окружающих предметов.</a:t>
            </a:r>
          </a:p>
          <a:p>
            <a:endParaRPr lang="ru-RU" dirty="0"/>
          </a:p>
          <a:p>
            <a:r>
              <a:rPr lang="ru-RU" b="1" dirty="0">
                <a:solidFill>
                  <a:srgbClr val="0000FF"/>
                </a:solidFill>
              </a:rPr>
              <a:t>Этот феномен может лечь в основу эксперимента по лазер-индуцированному биогенезу </a:t>
            </a:r>
            <a:r>
              <a:rPr lang="en-US" b="1" dirty="0">
                <a:solidFill>
                  <a:srgbClr val="0000FF"/>
                </a:solidFill>
              </a:rPr>
              <a:t>in vitro </a:t>
            </a:r>
            <a:r>
              <a:rPr lang="ru-RU" b="1" dirty="0">
                <a:solidFill>
                  <a:srgbClr val="0000FF"/>
                </a:solidFill>
              </a:rPr>
              <a:t>живых клеток, например бактериальных, из их метаболитов – ДНК, РНК, </a:t>
            </a:r>
            <a:r>
              <a:rPr lang="ru-RU" b="1" dirty="0" err="1">
                <a:solidFill>
                  <a:srgbClr val="0000FF"/>
                </a:solidFill>
              </a:rPr>
              <a:t>БелкИ</a:t>
            </a:r>
            <a:r>
              <a:rPr lang="ru-RU" b="1" dirty="0">
                <a:solidFill>
                  <a:srgbClr val="0000FF"/>
                </a:solidFill>
              </a:rPr>
              <a:t>, аминокислоты, нуклеотиды и т.д.. И из их </a:t>
            </a:r>
            <a:r>
              <a:rPr lang="ru-RU" b="1" dirty="0" smtClean="0">
                <a:solidFill>
                  <a:srgbClr val="0000FF"/>
                </a:solidFill>
              </a:rPr>
              <a:t>структур  </a:t>
            </a:r>
            <a:r>
              <a:rPr lang="ru-RU" b="1" dirty="0">
                <a:solidFill>
                  <a:srgbClr val="0000FF"/>
                </a:solidFill>
              </a:rPr>
              <a:t>– рибосомы, </a:t>
            </a:r>
            <a:r>
              <a:rPr lang="ru-RU" b="1" dirty="0" err="1">
                <a:solidFill>
                  <a:srgbClr val="0000FF"/>
                </a:solidFill>
              </a:rPr>
              <a:t>полисомы</a:t>
            </a:r>
            <a:r>
              <a:rPr lang="ru-RU" b="1" dirty="0">
                <a:solidFill>
                  <a:srgbClr val="0000FF"/>
                </a:solidFill>
              </a:rPr>
              <a:t>, мембраны и т.д. Эксперименты по квантовому поли-фотон-индуцированному реплицированию ДНК  самой </a:t>
            </a:r>
            <a:r>
              <a:rPr lang="ru-RU" b="1" dirty="0" smtClean="0">
                <a:solidFill>
                  <a:srgbClr val="0000FF"/>
                </a:solidFill>
              </a:rPr>
              <a:t>себя в форме квантовых эквивалентов  </a:t>
            </a:r>
            <a:r>
              <a:rPr lang="ru-RU" b="1" dirty="0">
                <a:solidFill>
                  <a:srgbClr val="0000FF"/>
                </a:solidFill>
              </a:rPr>
              <a:t>и окружающих ее предметов </a:t>
            </a:r>
            <a:r>
              <a:rPr lang="en-US" b="1" dirty="0">
                <a:solidFill>
                  <a:srgbClr val="0000FF"/>
                </a:solidFill>
              </a:rPr>
              <a:t>in vitro</a:t>
            </a:r>
            <a:r>
              <a:rPr lang="ru-RU" b="1" dirty="0">
                <a:solidFill>
                  <a:srgbClr val="0000FF"/>
                </a:solidFill>
              </a:rPr>
              <a:t> является прообразом, моделью её работы </a:t>
            </a:r>
            <a:r>
              <a:rPr lang="en-US" b="1" dirty="0">
                <a:solidFill>
                  <a:srgbClr val="0000FF"/>
                </a:solidFill>
              </a:rPr>
              <a:t>in vivo </a:t>
            </a:r>
            <a:r>
              <a:rPr lang="ru-RU" b="1" dirty="0">
                <a:solidFill>
                  <a:srgbClr val="0000FF"/>
                </a:solidFill>
              </a:rPr>
              <a:t>в клеточных ядрах в составе хромосом. В этом случае ДНК работает как </a:t>
            </a:r>
            <a:r>
              <a:rPr lang="ru-RU" b="1" dirty="0" smtClean="0">
                <a:solidFill>
                  <a:srgbClr val="0000FF"/>
                </a:solidFill>
              </a:rPr>
              <a:t>авто сканнер </a:t>
            </a:r>
            <a:r>
              <a:rPr lang="ru-RU" b="1" dirty="0">
                <a:solidFill>
                  <a:srgbClr val="0000FF"/>
                </a:solidFill>
              </a:rPr>
              <a:t>самой себя, передающий генетическую  информацию в окружающие клетки. И одновременно ДНК сканирует окружающие внутриклеточные метаболиты и </a:t>
            </a:r>
            <a:r>
              <a:rPr lang="ru-RU" b="1" dirty="0" smtClean="0">
                <a:solidFill>
                  <a:srgbClr val="0000FF"/>
                </a:solidFill>
              </a:rPr>
              <a:t>клеточные структуры </a:t>
            </a:r>
            <a:r>
              <a:rPr lang="ru-RU" b="1" dirty="0">
                <a:solidFill>
                  <a:srgbClr val="0000FF"/>
                </a:solidFill>
              </a:rPr>
              <a:t>в их текущем динамичном </a:t>
            </a:r>
            <a:r>
              <a:rPr lang="ru-RU" b="1" dirty="0" smtClean="0">
                <a:solidFill>
                  <a:srgbClr val="0000FF"/>
                </a:solidFill>
              </a:rPr>
              <a:t>функциональном </a:t>
            </a:r>
            <a:r>
              <a:rPr lang="ru-RU" b="1" dirty="0">
                <a:solidFill>
                  <a:srgbClr val="0000FF"/>
                </a:solidFill>
              </a:rPr>
              <a:t>состоянии, передавая  эту  регуляторную информацию в другие клетки, которые делают ту же </a:t>
            </a:r>
            <a:r>
              <a:rPr lang="ru-RU" b="1" dirty="0" smtClean="0">
                <a:solidFill>
                  <a:srgbClr val="0000FF"/>
                </a:solidFill>
              </a:rPr>
              <a:t>работу, нелокально информационно объединяя биосистему как целое.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1167" y="431515"/>
            <a:ext cx="308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Приложение 16 (3/4).</a:t>
            </a:r>
          </a:p>
        </p:txBody>
      </p:sp>
    </p:spTree>
    <p:extLst>
      <p:ext uri="{BB962C8B-B14F-4D97-AF65-F5344CB8AC3E}">
        <p14:creationId xmlns:p14="http://schemas.microsoft.com/office/powerpoint/2010/main" xmlns="" val="274750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7847" y="1390267"/>
            <a:ext cx="834156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Весь этот огромный пул информации, находящийся в спинтронно-спутанном  состоянии квантовой нелокальности,  распределен по всему клеточному континууму биосистемы. Это создает условие мгновенной информированности  всех клеток об общем биохимико-физиологическом состоянии </a:t>
            </a:r>
            <a:r>
              <a:rPr lang="ru-RU" b="1" dirty="0" smtClean="0">
                <a:solidFill>
                  <a:srgbClr val="0000FF"/>
                </a:solidFill>
              </a:rPr>
              <a:t>организма. </a:t>
            </a:r>
            <a:r>
              <a:rPr lang="ru-RU" b="1" dirty="0">
                <a:solidFill>
                  <a:srgbClr val="0000FF"/>
                </a:solidFill>
              </a:rPr>
              <a:t>Поскольку такое «самосознание» биосистемы огромно и динамично, оно </a:t>
            </a:r>
            <a:r>
              <a:rPr lang="ru-RU" b="1" dirty="0" smtClean="0">
                <a:solidFill>
                  <a:srgbClr val="0000FF"/>
                </a:solidFill>
              </a:rPr>
              <a:t>квантуется (для дискретных , «сиюминутных» задач,  что </a:t>
            </a:r>
            <a:r>
              <a:rPr lang="ru-RU" b="1" dirty="0">
                <a:solidFill>
                  <a:srgbClr val="0000FF"/>
                </a:solidFill>
              </a:rPr>
              <a:t>видно даже в демонстрируемых </a:t>
            </a:r>
            <a:r>
              <a:rPr lang="ru-RU" b="1" dirty="0" smtClean="0">
                <a:solidFill>
                  <a:srgbClr val="0000FF"/>
                </a:solidFill>
              </a:rPr>
              <a:t>модельных экспериментах  -  в </a:t>
            </a:r>
            <a:r>
              <a:rPr lang="ru-RU" b="1" dirty="0">
                <a:solidFill>
                  <a:srgbClr val="0000FF"/>
                </a:solidFill>
              </a:rPr>
              <a:t>отчетливой квантованности получаемых реплик ДНК и ее окружения. При этом, вероятно, ДНК функционирует как квантовый нано биокомпьютер,  регулирующий и координирующий </a:t>
            </a:r>
            <a:r>
              <a:rPr lang="ru-RU" b="1" dirty="0" smtClean="0">
                <a:solidFill>
                  <a:srgbClr val="0000FF"/>
                </a:solidFill>
              </a:rPr>
              <a:t>этот  </a:t>
            </a:r>
            <a:r>
              <a:rPr lang="ru-RU" b="1" dirty="0">
                <a:solidFill>
                  <a:srgbClr val="0000FF"/>
                </a:solidFill>
              </a:rPr>
              <a:t>суперсложный процесс  [Гаряев, 2009, Лингвистико-волновой геном. Теория и практика.  Моногр.].    </a:t>
            </a:r>
          </a:p>
          <a:p>
            <a:r>
              <a:rPr lang="ru-RU" b="1" dirty="0">
                <a:solidFill>
                  <a:srgbClr val="0000FF"/>
                </a:solidFill>
              </a:rPr>
              <a:t>Такие проявление функций ДНК позволяют надеяться, что аналогичное сканирование </a:t>
            </a:r>
            <a:r>
              <a:rPr lang="ru-RU" b="1" dirty="0" smtClean="0">
                <a:solidFill>
                  <a:srgbClr val="0000FF"/>
                </a:solidFill>
              </a:rPr>
              <a:t>в </a:t>
            </a:r>
            <a:r>
              <a:rPr lang="ru-RU" b="1" dirty="0">
                <a:solidFill>
                  <a:srgbClr val="0000FF"/>
                </a:solidFill>
              </a:rPr>
              <a:t>разных вариантах, включая </a:t>
            </a:r>
            <a:r>
              <a:rPr lang="ru-RU" b="1" dirty="0" smtClean="0">
                <a:solidFill>
                  <a:srgbClr val="0000FF"/>
                </a:solidFill>
              </a:rPr>
              <a:t>лазерное,   позволит </a:t>
            </a:r>
            <a:r>
              <a:rPr lang="ru-RU" b="1" dirty="0">
                <a:solidFill>
                  <a:srgbClr val="0000FF"/>
                </a:solidFill>
              </a:rPr>
              <a:t>управлять их изолированными (диспергированными) и хаотизированными метаболитами и надмолекулярными структурами  в  актах  их </a:t>
            </a:r>
            <a:r>
              <a:rPr lang="ru-RU" b="1" dirty="0" smtClean="0">
                <a:solidFill>
                  <a:srgbClr val="0000FF"/>
                </a:solidFill>
              </a:rPr>
              <a:t> запрограммированного нами биогенеза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de novo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искусственно созданные </a:t>
            </a:r>
            <a:r>
              <a:rPr lang="ru-RU" sz="2400" b="1" dirty="0">
                <a:solidFill>
                  <a:srgbClr val="FF0000"/>
                </a:solidFill>
              </a:rPr>
              <a:t>живые клетки</a:t>
            </a:r>
            <a:r>
              <a:rPr lang="ru-RU" b="1" dirty="0">
                <a:solidFill>
                  <a:srgbClr val="0000FF"/>
                </a:solidFill>
              </a:rPr>
              <a:t>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2178" y="334693"/>
            <a:ext cx="308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Приложение 16 (4/4)</a:t>
            </a:r>
          </a:p>
        </p:txBody>
      </p:sp>
    </p:spTree>
    <p:extLst>
      <p:ext uri="{BB962C8B-B14F-4D97-AF65-F5344CB8AC3E}">
        <p14:creationId xmlns:p14="http://schemas.microsoft.com/office/powerpoint/2010/main" xmlns="" val="401546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9341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Физические основы и природоподобность ЛВГ. 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4420" y="1605599"/>
            <a:ext cx="8302380" cy="13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DF41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142" y="991901"/>
            <a:ext cx="8854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 </a:t>
            </a:r>
            <a:r>
              <a:rPr lang="ru-RU" sz="2000" b="1">
                <a:solidFill>
                  <a:srgbClr val="0000FF"/>
                </a:solidFill>
              </a:rPr>
              <a:t>В основе физической части теории лингвистико-волновой генетики лежит идея, что в работе генома организмов используется квантовая (спинорная) составляющая. В химии спинорная теория управления химическими реакциями продемонстрированы в работах школы акад. РАН А.Л. Бучаченко, одного из основателе спиновой химии. Высшие аналоги такого управления имеют место в биохимизме генетических актов, особенно в геноме нейронов коры головного мозга. </a:t>
            </a:r>
          </a:p>
          <a:p>
            <a:r>
              <a:rPr lang="ru-RU" sz="2000" b="1">
                <a:solidFill>
                  <a:srgbClr val="0000FF"/>
                </a:solidFill>
              </a:rPr>
              <a:t> </a:t>
            </a:r>
            <a:r>
              <a:rPr lang="en-US" sz="2000">
                <a:solidFill>
                  <a:srgbClr val="DF410D"/>
                </a:solidFill>
              </a:rPr>
              <a:t> </a:t>
            </a:r>
            <a:endParaRPr lang="ru-RU" sz="2000" b="1">
              <a:solidFill>
                <a:srgbClr val="DF410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7096" y="3546446"/>
            <a:ext cx="61850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b="1" dirty="0">
                <a:solidFill>
                  <a:srgbClr val="DF410D"/>
                </a:solidFill>
              </a:rPr>
              <a:t>генетический аппарат и его основная составляющая  – хромосомы могут работать как </a:t>
            </a:r>
            <a:r>
              <a:rPr lang="ru-RU" sz="2000" b="1" dirty="0" smtClean="0">
                <a:solidFill>
                  <a:srgbClr val="DF410D"/>
                </a:solidFill>
              </a:rPr>
              <a:t>лазеры </a:t>
            </a:r>
            <a:r>
              <a:rPr lang="ru-RU" sz="2000" b="1" dirty="0" smtClean="0">
                <a:solidFill>
                  <a:srgbClr val="FF0000"/>
                </a:solidFill>
              </a:rPr>
              <a:t>(доказано нами экспериментально и независимо подтверждено  в Японии)</a:t>
            </a:r>
            <a:r>
              <a:rPr lang="ru-RU" sz="2000" b="1" dirty="0" smtClean="0">
                <a:solidFill>
                  <a:srgbClr val="DF410D"/>
                </a:solidFill>
              </a:rPr>
              <a:t>;</a:t>
            </a:r>
            <a:endParaRPr lang="ru-RU" sz="2000" b="1" dirty="0">
              <a:solidFill>
                <a:srgbClr val="DF410D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000" b="1" dirty="0">
                <a:solidFill>
                  <a:srgbClr val="DF410D"/>
                </a:solidFill>
              </a:rPr>
              <a:t>ДНК в составе хромосом работает как квантовый нано-биокомпьютер (</a:t>
            </a:r>
            <a:r>
              <a:rPr lang="en-US" sz="2000" b="1" dirty="0">
                <a:solidFill>
                  <a:srgbClr val="DF410D"/>
                </a:solidFill>
              </a:rPr>
              <a:t>DNA</a:t>
            </a:r>
            <a:r>
              <a:rPr lang="ru-RU" sz="2000" b="1" dirty="0">
                <a:solidFill>
                  <a:srgbClr val="DF410D"/>
                </a:solidFill>
              </a:rPr>
              <a:t>-</a:t>
            </a:r>
            <a:r>
              <a:rPr lang="ru-RU" sz="2000" b="1" dirty="0" err="1">
                <a:solidFill>
                  <a:srgbClr val="DF410D"/>
                </a:solidFill>
              </a:rPr>
              <a:t>wave-biocomputer</a:t>
            </a:r>
            <a:r>
              <a:rPr lang="ru-RU" sz="2000" b="1" dirty="0">
                <a:solidFill>
                  <a:srgbClr val="DF410D"/>
                </a:solidFill>
              </a:rPr>
              <a:t>);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b="1" dirty="0">
                <a:solidFill>
                  <a:srgbClr val="DF410D"/>
                </a:solidFill>
              </a:rPr>
              <a:t>функции белкового генетического кода являются </a:t>
            </a:r>
            <a:r>
              <a:rPr lang="ru-RU" sz="2000" b="1" dirty="0" err="1">
                <a:solidFill>
                  <a:srgbClr val="DF410D"/>
                </a:solidFill>
              </a:rPr>
              <a:t>речеподобными</a:t>
            </a:r>
            <a:r>
              <a:rPr lang="ru-RU" sz="2000" b="1" dirty="0">
                <a:solidFill>
                  <a:srgbClr val="DF410D"/>
                </a:solidFill>
              </a:rPr>
              <a:t>. </a:t>
            </a:r>
            <a:r>
              <a:rPr lang="en-US" sz="2000" dirty="0">
                <a:solidFill>
                  <a:srgbClr val="DF410D"/>
                </a:solidFill>
              </a:rPr>
              <a:t> </a:t>
            </a:r>
            <a:endParaRPr lang="ru-RU" sz="2000" b="1" dirty="0">
              <a:solidFill>
                <a:srgbClr val="DF410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1124" y="3315613"/>
            <a:ext cx="636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 </a:t>
            </a:r>
            <a:r>
              <a:rPr lang="ru-RU" sz="2400" b="1">
                <a:solidFill>
                  <a:srgbClr val="DF410D"/>
                </a:solidFill>
              </a:rPr>
              <a:t>Природоподобность базируется на Идее ЛВГ: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24" y="4077510"/>
            <a:ext cx="2129896" cy="21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726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002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Новизна ЛВГ.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9396-55A6-9846-B227-ADFF2F75F83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4420" y="1605599"/>
            <a:ext cx="8302380" cy="13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DF41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69" y="1605599"/>
            <a:ext cx="8590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251392"/>
            <a:ext cx="5924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66FF"/>
                </a:solidFill>
              </a:rPr>
              <a:t>В отличии от «классической генетики» и молекулярной биологии ЛВГ оперирует  </a:t>
            </a:r>
            <a:r>
              <a:rPr lang="ru-RU" sz="2000" b="1" dirty="0" smtClean="0">
                <a:solidFill>
                  <a:srgbClr val="3366FF"/>
                </a:solidFill>
              </a:rPr>
              <a:t>понятиями о  </a:t>
            </a:r>
            <a:r>
              <a:rPr lang="ru-RU" sz="2000" b="1" dirty="0">
                <a:solidFill>
                  <a:srgbClr val="3366FF"/>
                </a:solidFill>
              </a:rPr>
              <a:t>дистантно работающих волновых </a:t>
            </a:r>
            <a:r>
              <a:rPr lang="ru-RU" sz="2000" b="1" dirty="0" smtClean="0">
                <a:solidFill>
                  <a:srgbClr val="3366FF"/>
                </a:solidFill>
              </a:rPr>
              <a:t>генах </a:t>
            </a:r>
            <a:r>
              <a:rPr lang="ru-RU" sz="2000" b="1" dirty="0">
                <a:solidFill>
                  <a:srgbClr val="3366FF"/>
                </a:solidFill>
              </a:rPr>
              <a:t>(квантовых </a:t>
            </a:r>
            <a:r>
              <a:rPr lang="ru-RU" sz="2000" b="1" dirty="0" smtClean="0">
                <a:solidFill>
                  <a:srgbClr val="3366FF"/>
                </a:solidFill>
              </a:rPr>
              <a:t>эквивалентах/ </a:t>
            </a:r>
            <a:r>
              <a:rPr lang="ru-RU" sz="2000" b="1" dirty="0">
                <a:solidFill>
                  <a:srgbClr val="3366FF"/>
                </a:solidFill>
              </a:rPr>
              <a:t>«</a:t>
            </a:r>
            <a:r>
              <a:rPr lang="ru-RU" sz="2000" b="1" dirty="0" smtClean="0">
                <a:solidFill>
                  <a:srgbClr val="3366FF"/>
                </a:solidFill>
              </a:rPr>
              <a:t>фантомах» </a:t>
            </a:r>
            <a:r>
              <a:rPr lang="ru-RU" sz="2000" b="1" dirty="0">
                <a:solidFill>
                  <a:srgbClr val="3366FF"/>
                </a:solidFill>
              </a:rPr>
              <a:t>ДНК) и рассматривает генетический аппарат как нано биокомпьютер, способный к принятию решений и управлению биосистемой на принципах квантовой  физики, голографии и лингвистики.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420" y="3631114"/>
            <a:ext cx="8559311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dirty="0">
                <a:solidFill>
                  <a:srgbClr val="DF410D"/>
                </a:solidFill>
              </a:rPr>
              <a:t>Идея ЛВГ не отрицает каноны «классической генетики», а  дополняет  </a:t>
            </a:r>
            <a:r>
              <a:rPr lang="ru-RU" sz="2000" b="1" dirty="0" smtClean="0">
                <a:solidFill>
                  <a:srgbClr val="DF410D"/>
                </a:solidFill>
              </a:rPr>
              <a:t>данные ею  </a:t>
            </a:r>
            <a:r>
              <a:rPr lang="ru-RU" sz="2000" b="1" dirty="0">
                <a:solidFill>
                  <a:srgbClr val="DF410D"/>
                </a:solidFill>
              </a:rPr>
              <a:t>представления  о генетическом кодировании с позиций его реальной (не метафорической) лингвистичности и квантовых функций, важнейшими из которых являются: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b="1" dirty="0">
                <a:solidFill>
                  <a:srgbClr val="DF410D"/>
                </a:solidFill>
              </a:rPr>
              <a:t>работающие квантовые эквиваленты белковых генов, их квантовая нелокальность,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b="1" dirty="0">
                <a:solidFill>
                  <a:srgbClr val="DF410D"/>
                </a:solidFill>
              </a:rPr>
              <a:t>голографичность генома (вторая форма нелокальности),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b="1" dirty="0">
                <a:solidFill>
                  <a:srgbClr val="DF410D"/>
                </a:solidFill>
              </a:rPr>
              <a:t>спинтронный аспект работы генетических структур.</a:t>
            </a:r>
          </a:p>
          <a:p>
            <a:pPr lvl="1"/>
            <a:r>
              <a:rPr lang="ru-RU" sz="2000" b="1" dirty="0">
                <a:solidFill>
                  <a:srgbClr val="DF410D"/>
                </a:solidFill>
              </a:rPr>
              <a:t> </a:t>
            </a:r>
          </a:p>
          <a:p>
            <a:r>
              <a:rPr lang="ru-RU" sz="2000" dirty="0">
                <a:solidFill>
                  <a:srgbClr val="DF410D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Изображение 4" descr="Снимок экрана 2018-10-04 в 16.0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1" y="1253022"/>
            <a:ext cx="2133600" cy="24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84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29995" y="11758"/>
            <a:ext cx="8530007" cy="11813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Технология  квантовой генетики и </a:t>
            </a:r>
            <a:r>
              <a:rPr lang="ru-RU" sz="2800" b="1" dirty="0">
                <a:solidFill>
                  <a:srgbClr val="0000FF"/>
                </a:solidFill>
              </a:rPr>
              <a:t>управление свойствами биологических объектов.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995" y="5067806"/>
            <a:ext cx="8659718" cy="153348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F410D"/>
                </a:solidFill>
              </a:rPr>
              <a:t>Универсальность технологии квантового программирования  различных биосистем открывает принципиально новые перспективы и  возможности по решению широкого  спектра проблем и задач в  медицине по регенерации тканей и органов, в случаях  где «классические» методы лечения мало эффективны или  </a:t>
            </a:r>
            <a:r>
              <a:rPr lang="ru-RU" b="1" dirty="0" smtClean="0">
                <a:solidFill>
                  <a:srgbClr val="DF410D"/>
                </a:solidFill>
              </a:rPr>
              <a:t>высоко затратные.</a:t>
            </a:r>
            <a:endParaRPr lang="ru-RU" b="1" dirty="0">
              <a:solidFill>
                <a:srgbClr val="DF410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126" y="1087253"/>
            <a:ext cx="4620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В 2010 г нобелевским лауреатом </a:t>
            </a:r>
            <a:r>
              <a:rPr lang="ru-RU" sz="2000" b="1" dirty="0" smtClean="0">
                <a:solidFill>
                  <a:srgbClr val="FF0000"/>
                </a:solidFill>
              </a:rPr>
              <a:t>L.Montagnier </a:t>
            </a:r>
            <a:r>
              <a:rPr lang="ru-RU" sz="2000" b="1" dirty="0">
                <a:solidFill>
                  <a:srgbClr val="FF0000"/>
                </a:solidFill>
              </a:rPr>
              <a:t>была экспериментально подтверждена генерация и трансляция квантовых эквивалентов ДНК (генов)  с помощью квантовых </a:t>
            </a:r>
            <a:r>
              <a:rPr lang="ru-RU" sz="2000" b="1" dirty="0" smtClean="0">
                <a:solidFill>
                  <a:srgbClr val="FF0000"/>
                </a:solidFill>
              </a:rPr>
              <a:t>технологий</a:t>
            </a: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ru-RU" sz="2000" b="1" dirty="0" smtClean="0">
                <a:solidFill>
                  <a:srgbClr val="FF0000"/>
                </a:solidFill>
              </a:rPr>
              <a:t> в воду электромагнитным путём на макро расстояния. </a:t>
            </a:r>
            <a:r>
              <a:rPr lang="ru-RU" sz="2000" b="1" dirty="0">
                <a:solidFill>
                  <a:srgbClr val="FF0000"/>
                </a:solidFill>
              </a:rPr>
              <a:t>Однако, </a:t>
            </a:r>
            <a:r>
              <a:rPr lang="ru-RU" sz="2000" b="1" dirty="0" smtClean="0">
                <a:solidFill>
                  <a:srgbClr val="FF0000"/>
                </a:solidFill>
              </a:rPr>
              <a:t>ранее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860" y="6601288"/>
            <a:ext cx="5744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</a:rPr>
              <a:t>*“</a:t>
            </a:r>
            <a:r>
              <a:rPr lang="en-US" sz="900" b="1" dirty="0">
                <a:solidFill>
                  <a:srgbClr val="0000FF"/>
                </a:solidFill>
              </a:rPr>
              <a:t>DNA waves and water”. L. Montagnier, </a:t>
            </a:r>
            <a:r>
              <a:rPr lang="en-US" sz="900" b="1" i="1" dirty="0">
                <a:solidFill>
                  <a:srgbClr val="0000FF"/>
                </a:solidFill>
              </a:rPr>
              <a:t>http://</a:t>
            </a:r>
            <a:r>
              <a:rPr lang="en-US" sz="900" b="1" i="1" dirty="0" err="1">
                <a:solidFill>
                  <a:srgbClr val="0000FF"/>
                </a:solidFill>
              </a:rPr>
              <a:t>arxiv.org</a:t>
            </a:r>
            <a:r>
              <a:rPr lang="en-US" sz="900" b="1" i="1" dirty="0">
                <a:solidFill>
                  <a:srgbClr val="0000FF"/>
                </a:solidFill>
              </a:rPr>
              <a:t>/</a:t>
            </a:r>
            <a:r>
              <a:rPr lang="en-US" sz="900" b="1" i="1" dirty="0" err="1">
                <a:solidFill>
                  <a:srgbClr val="0000FF"/>
                </a:solidFill>
              </a:rPr>
              <a:t>PS_cache</a:t>
            </a:r>
            <a:r>
              <a:rPr lang="en-US" sz="900" b="1" i="1" dirty="0">
                <a:solidFill>
                  <a:srgbClr val="0000FF"/>
                </a:solidFill>
              </a:rPr>
              <a:t>/</a:t>
            </a:r>
            <a:r>
              <a:rPr lang="en-US" sz="900" b="1" i="1" dirty="0" err="1">
                <a:solidFill>
                  <a:srgbClr val="0000FF"/>
                </a:solidFill>
              </a:rPr>
              <a:t>arxiv</a:t>
            </a:r>
            <a:r>
              <a:rPr lang="en-US" sz="900" b="1" i="1" dirty="0">
                <a:solidFill>
                  <a:srgbClr val="0000FF"/>
                </a:solidFill>
              </a:rPr>
              <a:t>/</a:t>
            </a:r>
            <a:r>
              <a:rPr lang="en-US" sz="900" b="1" i="1" dirty="0" err="1">
                <a:solidFill>
                  <a:srgbClr val="0000FF"/>
                </a:solidFill>
              </a:rPr>
              <a:t>pdf</a:t>
            </a:r>
            <a:r>
              <a:rPr lang="en-US" sz="900" b="1" i="1" dirty="0">
                <a:solidFill>
                  <a:srgbClr val="0000FF"/>
                </a:solidFill>
              </a:rPr>
              <a:t>/1012/1012.5166v1.pdf,</a:t>
            </a:r>
            <a:r>
              <a:rPr lang="en-US" sz="900" b="1" dirty="0">
                <a:solidFill>
                  <a:srgbClr val="0000FF"/>
                </a:solidFill>
              </a:rPr>
              <a:t> 23 Dec 2010. </a:t>
            </a:r>
            <a:endParaRPr lang="ru-RU" sz="9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53" y="3860962"/>
            <a:ext cx="885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366FF"/>
                </a:solidFill>
              </a:rPr>
              <a:t>Исследования Кокая Н.А. (Н. Новгород), д.м.н. </a:t>
            </a:r>
            <a:r>
              <a:rPr lang="ru-RU" b="1" dirty="0" err="1">
                <a:solidFill>
                  <a:srgbClr val="3366FF"/>
                </a:solidFill>
              </a:rPr>
              <a:t>Цзянь</a:t>
            </a:r>
            <a:r>
              <a:rPr lang="ru-RU" b="1" dirty="0">
                <a:solidFill>
                  <a:srgbClr val="3366FF"/>
                </a:solidFill>
              </a:rPr>
              <a:t> Кань </a:t>
            </a:r>
            <a:r>
              <a:rPr lang="ru-RU" b="1" dirty="0" err="1">
                <a:solidFill>
                  <a:srgbClr val="3366FF"/>
                </a:solidFill>
              </a:rPr>
              <a:t>Дженя</a:t>
            </a:r>
            <a:r>
              <a:rPr lang="ru-RU" b="1" dirty="0">
                <a:solidFill>
                  <a:srgbClr val="3366FF"/>
                </a:solidFill>
              </a:rPr>
              <a:t> (Хабаровск), </a:t>
            </a:r>
            <a:r>
              <a:rPr lang="ru-RU" b="1" dirty="0" err="1">
                <a:solidFill>
                  <a:srgbClr val="3366FF"/>
                </a:solidFill>
              </a:rPr>
              <a:t>Бурлакова</a:t>
            </a:r>
            <a:r>
              <a:rPr lang="ru-RU" b="1" dirty="0">
                <a:solidFill>
                  <a:srgbClr val="3366FF"/>
                </a:solidFill>
              </a:rPr>
              <a:t> А.М. (МГУ)  и др. показывают реализуемость управления/программирования свойствами биологических объектов путем волновой передачи генетической информации  на </a:t>
            </a:r>
            <a:r>
              <a:rPr lang="ru-RU" b="1" dirty="0" smtClean="0">
                <a:solidFill>
                  <a:srgbClr val="3366FF"/>
                </a:solidFill>
              </a:rPr>
              <a:t> большие расстояния.</a:t>
            </a:r>
            <a:endParaRPr lang="ru-RU" b="1" dirty="0">
              <a:solidFill>
                <a:srgbClr val="3366FF"/>
              </a:solidFill>
            </a:endParaRPr>
          </a:p>
        </p:txBody>
      </p:sp>
      <p:pic>
        <p:nvPicPr>
          <p:cNvPr id="3" name="Изображение 2" descr="Снимок экрана 2018-10-03 в 14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60" y="1340442"/>
            <a:ext cx="3596818" cy="17049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9995" y="3216649"/>
            <a:ext cx="853000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независимо уже были получены </a:t>
            </a:r>
            <a:r>
              <a:rPr lang="ru-RU" sz="2000" b="1" dirty="0">
                <a:solidFill>
                  <a:srgbClr val="FF0000"/>
                </a:solidFill>
              </a:rPr>
              <a:t>аналогичные результаты группой П</a:t>
            </a:r>
            <a:r>
              <a:rPr lang="ru-RU" sz="2000" b="1" dirty="0" smtClean="0">
                <a:solidFill>
                  <a:srgbClr val="FF0000"/>
                </a:solidFill>
              </a:rPr>
              <a:t>.П.Гаряева</a:t>
            </a:r>
            <a:r>
              <a:rPr lang="ru-RU" sz="2000" b="1" dirty="0">
                <a:solidFill>
                  <a:srgbClr val="FF0000"/>
                </a:solidFill>
              </a:rPr>
              <a:t>, на другой </a:t>
            </a:r>
            <a:r>
              <a:rPr lang="ru-RU" sz="2000" b="1" dirty="0" smtClean="0">
                <a:solidFill>
                  <a:srgbClr val="FF0000"/>
                </a:solidFill>
              </a:rPr>
              <a:t>аппаратуре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35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46200" y="4040874"/>
            <a:ext cx="2768655" cy="23877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Экспериментальные работы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(более 1</a:t>
            </a:r>
            <a:r>
              <a:rPr lang="en-US" b="1" dirty="0" smtClean="0">
                <a:solidFill>
                  <a:srgbClr val="FFFFFF"/>
                </a:solidFill>
              </a:rPr>
              <a:t>0</a:t>
            </a:r>
            <a:r>
              <a:rPr lang="ru-RU" b="1" dirty="0" smtClean="0">
                <a:solidFill>
                  <a:srgbClr val="FFFFFF"/>
                </a:solidFill>
              </a:rPr>
              <a:t>0 публикаций)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(См. Приложение 2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</a:rPr>
              <a:t> и 3).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85111" y="1567543"/>
            <a:ext cx="8060492" cy="162386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Природоподобная технология на основе идеи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Лингвистико Волновой Генетики.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96333" y="243243"/>
            <a:ext cx="8579556" cy="105437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Основа технологии ЛВГ. </a:t>
            </a:r>
          </a:p>
        </p:txBody>
      </p:sp>
      <p:sp>
        <p:nvSpPr>
          <p:cNvPr id="119" name="Стрелка вниз 118"/>
          <p:cNvSpPr/>
          <p:nvPr/>
        </p:nvSpPr>
        <p:spPr>
          <a:xfrm rot="10800000">
            <a:off x="4285796" y="3191408"/>
            <a:ext cx="484632" cy="849465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трелка вниз 121"/>
          <p:cNvSpPr/>
          <p:nvPr/>
        </p:nvSpPr>
        <p:spPr>
          <a:xfrm rot="10800000">
            <a:off x="1440950" y="3191406"/>
            <a:ext cx="484632" cy="849467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998856" y="3191409"/>
            <a:ext cx="484632" cy="849465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3243" y="4067361"/>
            <a:ext cx="2646215" cy="2374438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Преценденты подтверждающие дееспособность заявленной Гипотезы и/или Идеи.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111" y="4051302"/>
            <a:ext cx="2478037" cy="23904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Теоретическое обоснование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Лингвистико-Волновой Генетики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>  Монографии (См. Приложение 1)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562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31702</TotalTime>
  <Words>4397</Words>
  <Application>Microsoft Office PowerPoint</Application>
  <PresentationFormat>Экран (4:3)</PresentationFormat>
  <Paragraphs>473</Paragraphs>
  <Slides>52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Диаграмма</vt:lpstr>
      <vt:lpstr>НБИКС*   и технологии квантовой генетики.</vt:lpstr>
      <vt:lpstr>Необходимость технологического прорыва и развития природоподобных технологий  медицине. .   </vt:lpstr>
      <vt:lpstr>Проблема и актуальность природоподобных технологий в медицине. </vt:lpstr>
      <vt:lpstr>НБИКС и природоподобные технологии в медицине. </vt:lpstr>
      <vt:lpstr>Лингвистико-Волновая Генетика (ЛВГ) – природоподобная НБИКС технология в медицине. </vt:lpstr>
      <vt:lpstr>Физические основы и природоподобность ЛВГ.  </vt:lpstr>
      <vt:lpstr>Новизна ЛВГ.</vt:lpstr>
      <vt:lpstr>Технология  квантовой генетики и управление свойствами биологических объектов. </vt:lpstr>
      <vt:lpstr>Основа технологии ЛВГ. </vt:lpstr>
      <vt:lpstr>Основные направления ЛВГ в регенеративной медицине (на основе прецедентов). </vt:lpstr>
      <vt:lpstr>Прецеденты технологий квантовой генетики в применительно к регенеративной медицине (1).</vt:lpstr>
      <vt:lpstr>Прецеденты технологий квантовой генетики  применительно к регенеративной медицине (2). </vt:lpstr>
      <vt:lpstr>Преценденты технологий квантовой генетики  применительно к регенеративной медицине (3).</vt:lpstr>
      <vt:lpstr>Перспективные направления технологии квантовой генетики в регенеративной медицине. </vt:lpstr>
      <vt:lpstr>Энерго-информационные уровни реальности в теории  Физического Вакуума</vt:lpstr>
      <vt:lpstr>Слайд 16</vt:lpstr>
      <vt:lpstr>Слайд 17</vt:lpstr>
      <vt:lpstr>Лингвистико-Волновая Генетика  по реализации  проект «искусственная клетка».  </vt:lpstr>
      <vt:lpstr>Объёмы мировых рынков (млрд $) и технологии ЛВГ в регенеративной медицине.  </vt:lpstr>
      <vt:lpstr>Перспективность  практической реализации предлагаемых технологий.  </vt:lpstr>
      <vt:lpstr>Предпосылки реализации ЛВГ технологии в регенеративной медицине. </vt:lpstr>
      <vt:lpstr>Приложение 1(3).  Список монографий и статей (основные).</vt:lpstr>
      <vt:lpstr>Приложение 2(3).  Экспериментальные обоснования 1(2).</vt:lpstr>
      <vt:lpstr>Приложение 3(3).  Экспериментальные обоснования 2(2).</vt:lpstr>
      <vt:lpstr>Слайд 25</vt:lpstr>
      <vt:lpstr>Слайд 26</vt:lpstr>
      <vt:lpstr>Приложение 6. Регенерации зуба собаки. Верхняя челюсть. Гаряев П.П., Власов Г.П., Полтавцева Р.А., Волошин Л.Л., Леонова-Гаряева Е.А. (Принято в печать в J.stem cells Res.)</vt:lpstr>
      <vt:lpstr>Приложение 7. Прецедент лечения ЖКИМ  диабетической гангрены стопы. </vt:lpstr>
      <vt:lpstr>Приложение 8. Лечение с помощью  ЖКИМ   диабетической язвы стопы  и обморожения.    </vt:lpstr>
      <vt:lpstr>Слайд 30</vt:lpstr>
      <vt:lpstr>Слайд 31</vt:lpstr>
      <vt:lpstr>Слайд 32</vt:lpstr>
      <vt:lpstr>Слайд 33</vt:lpstr>
      <vt:lpstr>Слайд 34</vt:lpstr>
      <vt:lpstr>Приложение 13(1/4). Краткое описание экспериментальных работ по регенерации  поджелудочной железы. (Москва, Н.Новгород, Торонто (Канада)).  </vt:lpstr>
      <vt:lpstr>Приложение 13 (3/4). Краткое описание экспериментальных работ по регенерации  поджелудочнойжелезы.(Москва,Н.Новгород, Торонто (Канада)).  </vt:lpstr>
      <vt:lpstr>Приложение 13 (3/4). Краткое описание экспериментальных работ по регенерации  поджелудочнойжелезы. (Москва, Торонто (Канада), Н.Новгород. </vt:lpstr>
      <vt:lpstr>Приложение 13 (4/4). Краткое описание экспериментальных работ по регенерации  поджелудочной железы. (Москва,Н.Новгород, Торонто (Канада)).  </vt:lpstr>
      <vt:lpstr>Приложение 14 (1/8). Прецедент позитивной динамики при лечении спинномозговой травмы.</vt:lpstr>
      <vt:lpstr>Приложение 14 (2/8). Лечение Matthew Cohen до Oct 2013.</vt:lpstr>
      <vt:lpstr>Приложение 14 (3/8). Новый курс лечения Matthew Cohen c Oct 2013 до Oct 2016.</vt:lpstr>
      <vt:lpstr>Приложение 14 (4/8). Стабильная динамика улучшения по все параметрам. </vt:lpstr>
      <vt:lpstr>Приложение 14 (5/8). Заключение клиники                     Jirehclinic (SA, Pretoria), www.jirehclinic.com</vt:lpstr>
      <vt:lpstr>Приложение 14 (6/8). Перевод заключения клиники  Jirehclinic (SA, Pretoria) , www.jirehclinic.com</vt:lpstr>
      <vt:lpstr>Приложение 14 (7/8). Перевод заключения клиники  Jirehclinic (SA, Pretoria) , www.jirehclinic.com</vt:lpstr>
      <vt:lpstr>Приложение 14 (8/8). История Matthew Cohen  в Longevity Magazine, May – June 2016 </vt:lpstr>
      <vt:lpstr>Приложение 15 (1/2). Перечень публикаций Кокая А.А. </vt:lpstr>
      <vt:lpstr>Приложение 15 (2/2). Перечень публикаций Кокая А.А. 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воздействия на биообъект.</dc:title>
  <dc:creator>Sergejs Sijanovs</dc:creator>
  <cp:lastModifiedBy>user</cp:lastModifiedBy>
  <cp:revision>570</cp:revision>
  <dcterms:created xsi:type="dcterms:W3CDTF">2017-09-12T12:07:30Z</dcterms:created>
  <dcterms:modified xsi:type="dcterms:W3CDTF">2018-11-19T05:53:30Z</dcterms:modified>
</cp:coreProperties>
</file>